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27"/>
  </p:notesMasterIdLst>
  <p:handoutMasterIdLst>
    <p:handoutMasterId r:id="rId128"/>
  </p:handoutMasterIdLst>
  <p:sldIdLst>
    <p:sldId id="319" r:id="rId2"/>
    <p:sldId id="312" r:id="rId3"/>
    <p:sldId id="308" r:id="rId4"/>
    <p:sldId id="1424" r:id="rId5"/>
    <p:sldId id="1434" r:id="rId6"/>
    <p:sldId id="1435" r:id="rId7"/>
    <p:sldId id="1436" r:id="rId8"/>
    <p:sldId id="1437" r:id="rId9"/>
    <p:sldId id="1425" r:id="rId10"/>
    <p:sldId id="1438" r:id="rId11"/>
    <p:sldId id="1439" r:id="rId12"/>
    <p:sldId id="1440" r:id="rId13"/>
    <p:sldId id="1426" r:id="rId14"/>
    <p:sldId id="1444" r:id="rId15"/>
    <p:sldId id="1454" r:id="rId16"/>
    <p:sldId id="1445" r:id="rId17"/>
    <p:sldId id="1455" r:id="rId18"/>
    <p:sldId id="1446" r:id="rId19"/>
    <p:sldId id="1447" r:id="rId20"/>
    <p:sldId id="1448" r:id="rId21"/>
    <p:sldId id="1427" r:id="rId22"/>
    <p:sldId id="1449" r:id="rId23"/>
    <p:sldId id="1450" r:id="rId24"/>
    <p:sldId id="1456" r:id="rId25"/>
    <p:sldId id="1451" r:id="rId26"/>
    <p:sldId id="1452" r:id="rId27"/>
    <p:sldId id="1453" r:id="rId28"/>
    <p:sldId id="1441" r:id="rId29"/>
    <p:sldId id="1442" r:id="rId30"/>
    <p:sldId id="1443" r:id="rId31"/>
    <p:sldId id="1467" r:id="rId32"/>
    <p:sldId id="1468" r:id="rId33"/>
    <p:sldId id="1459" r:id="rId34"/>
    <p:sldId id="1457" r:id="rId35"/>
    <p:sldId id="1458" r:id="rId36"/>
    <p:sldId id="1428" r:id="rId37"/>
    <p:sldId id="1460" r:id="rId38"/>
    <p:sldId id="1461" r:id="rId39"/>
    <p:sldId id="1462" r:id="rId40"/>
    <p:sldId id="1463" r:id="rId41"/>
    <p:sldId id="1464" r:id="rId42"/>
    <p:sldId id="1465" r:id="rId43"/>
    <p:sldId id="1469" r:id="rId44"/>
    <p:sldId id="1470" r:id="rId45"/>
    <p:sldId id="1471" r:id="rId46"/>
    <p:sldId id="1472" r:id="rId47"/>
    <p:sldId id="1473" r:id="rId48"/>
    <p:sldId id="1474" r:id="rId49"/>
    <p:sldId id="1475" r:id="rId50"/>
    <p:sldId id="1476" r:id="rId51"/>
    <p:sldId id="1477" r:id="rId52"/>
    <p:sldId id="1478" r:id="rId53"/>
    <p:sldId id="1479" r:id="rId54"/>
    <p:sldId id="1480" r:id="rId55"/>
    <p:sldId id="1481" r:id="rId56"/>
    <p:sldId id="1482" r:id="rId57"/>
    <p:sldId id="1483" r:id="rId58"/>
    <p:sldId id="1492" r:id="rId59"/>
    <p:sldId id="1484" r:id="rId60"/>
    <p:sldId id="1487" r:id="rId61"/>
    <p:sldId id="1488" r:id="rId62"/>
    <p:sldId id="1493" r:id="rId63"/>
    <p:sldId id="1494" r:id="rId64"/>
    <p:sldId id="1429" r:id="rId65"/>
    <p:sldId id="1489" r:id="rId66"/>
    <p:sldId id="1490" r:id="rId67"/>
    <p:sldId id="1491" r:id="rId68"/>
    <p:sldId id="1485" r:id="rId69"/>
    <p:sldId id="1495" r:id="rId70"/>
    <p:sldId id="1486" r:id="rId71"/>
    <p:sldId id="1496" r:id="rId72"/>
    <p:sldId id="1466" r:id="rId73"/>
    <p:sldId id="1430" r:id="rId74"/>
    <p:sldId id="1431" r:id="rId75"/>
    <p:sldId id="1497" r:id="rId76"/>
    <p:sldId id="1508" r:id="rId77"/>
    <p:sldId id="1509" r:id="rId78"/>
    <p:sldId id="1498" r:id="rId79"/>
    <p:sldId id="1510" r:id="rId80"/>
    <p:sldId id="1512" r:id="rId81"/>
    <p:sldId id="1499" r:id="rId82"/>
    <p:sldId id="1500" r:id="rId83"/>
    <p:sldId id="1501" r:id="rId84"/>
    <p:sldId id="1513" r:id="rId85"/>
    <p:sldId id="1514" r:id="rId86"/>
    <p:sldId id="1432" r:id="rId87"/>
    <p:sldId id="1502" r:id="rId88"/>
    <p:sldId id="1515" r:id="rId89"/>
    <p:sldId id="1503" r:id="rId90"/>
    <p:sldId id="1516" r:id="rId91"/>
    <p:sldId id="1504" r:id="rId92"/>
    <p:sldId id="1505" r:id="rId93"/>
    <p:sldId id="1506" r:id="rId94"/>
    <p:sldId id="1507" r:id="rId95"/>
    <p:sldId id="1526" r:id="rId96"/>
    <p:sldId id="1517" r:id="rId97"/>
    <p:sldId id="1518" r:id="rId98"/>
    <p:sldId id="1519" r:id="rId99"/>
    <p:sldId id="1527" r:id="rId100"/>
    <p:sldId id="1522" r:id="rId101"/>
    <p:sldId id="1523" r:id="rId102"/>
    <p:sldId id="1524" r:id="rId103"/>
    <p:sldId id="1525" r:id="rId104"/>
    <p:sldId id="1528" r:id="rId105"/>
    <p:sldId id="1535" r:id="rId106"/>
    <p:sldId id="1433" r:id="rId107"/>
    <p:sldId id="1533" r:id="rId108"/>
    <p:sldId id="1534" r:id="rId109"/>
    <p:sldId id="1536" r:id="rId110"/>
    <p:sldId id="1537" r:id="rId111"/>
    <p:sldId id="1546" r:id="rId112"/>
    <p:sldId id="1538" r:id="rId113"/>
    <p:sldId id="1547" r:id="rId114"/>
    <p:sldId id="1539" r:id="rId115"/>
    <p:sldId id="1540" r:id="rId116"/>
    <p:sldId id="1541" r:id="rId117"/>
    <p:sldId id="1542" r:id="rId118"/>
    <p:sldId id="1543" r:id="rId119"/>
    <p:sldId id="1544" r:id="rId120"/>
    <p:sldId id="1545" r:id="rId121"/>
    <p:sldId id="1548" r:id="rId122"/>
    <p:sldId id="1551" r:id="rId123"/>
    <p:sldId id="1549" r:id="rId124"/>
    <p:sldId id="1550" r:id="rId125"/>
    <p:sldId id="1552" r:id="rId126"/>
  </p:sldIdLst>
  <p:sldSz cx="9144000" cy="6858000" type="screen4x3"/>
  <p:notesSz cx="6858000" cy="9144000"/>
  <p:custDataLst>
    <p:tags r:id="rId1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gs" Target="tags/tag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9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56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980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681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53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29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非线性规划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4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18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0.docx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32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4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0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39.docx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1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Word_Document22.docx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8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0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2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2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6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69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1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75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1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4.docx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86.docx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89.docx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96.docx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4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2.docx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7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非线性规划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8524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9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12454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700281"/>
              </p:ext>
            </p:extLst>
          </p:nvPr>
        </p:nvGraphicFramePr>
        <p:xfrm>
          <a:off x="531813" y="386238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86238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786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9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475440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5642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7126"/>
              </p:ext>
            </p:extLst>
          </p:nvPr>
        </p:nvGraphicFramePr>
        <p:xfrm>
          <a:off x="641350" y="290269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90269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1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15520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859399"/>
              </p:ext>
            </p:extLst>
          </p:nvPr>
        </p:nvGraphicFramePr>
        <p:xfrm>
          <a:off x="531813" y="2816880"/>
          <a:ext cx="78613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16880"/>
                        <a:ext cx="7861300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00995" y="640769"/>
            <a:ext cx="811440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/>
              <a:t>clc, clear, d0 = load('data3_9.txt');</a:t>
            </a:r>
            <a:endParaRPr lang="zh-CN" altLang="zh-CN" sz="1500"/>
          </a:p>
          <a:p>
            <a:r>
              <a:rPr lang="en-US" altLang="zh-CN" sz="1500" b="1"/>
              <a:t>prob = optimproblem;</a:t>
            </a:r>
            <a:endParaRPr lang="zh-CN" altLang="zh-CN" sz="1500"/>
          </a:p>
          <a:p>
            <a:r>
              <a:rPr lang="en-US" altLang="zh-CN" sz="1500" b="1"/>
              <a:t>x = optimvar('x', 2, 'LowerBound', 0);</a:t>
            </a:r>
            <a:endParaRPr lang="zh-CN" altLang="zh-CN" sz="1500"/>
          </a:p>
          <a:p>
            <a:r>
              <a:rPr lang="en-US" altLang="zh-CN" sz="1500" b="1"/>
              <a:t>y = optimvar('y', 2, 'LowerBound', 0);</a:t>
            </a:r>
            <a:endParaRPr lang="zh-CN" altLang="zh-CN" sz="1500"/>
          </a:p>
          <a:p>
            <a:r>
              <a:rPr lang="en-US" altLang="zh-CN" sz="1500" b="1"/>
              <a:t>z = optimvar('z', 6, 2, 'LowerBound',0);</a:t>
            </a:r>
            <a:endParaRPr lang="zh-CN" altLang="zh-CN" sz="1500"/>
          </a:p>
          <a:p>
            <a:r>
              <a:rPr lang="en-US" altLang="zh-CN" sz="1500" b="1"/>
              <a:t>a = d0(1,:); b = d0(2,:); c = d0(3,:);</a:t>
            </a:r>
            <a:endParaRPr lang="zh-CN" altLang="zh-CN" sz="1500"/>
          </a:p>
          <a:p>
            <a:r>
              <a:rPr lang="en-US" altLang="zh-CN" sz="1500" b="1"/>
              <a:t>prob.Objective = fcn2optimexpr(@fun3_9,x,y,z,a,b);</a:t>
            </a:r>
            <a:endParaRPr lang="zh-CN" altLang="zh-CN" sz="1500"/>
          </a:p>
          <a:p>
            <a:r>
              <a:rPr lang="en-US" altLang="zh-CN" sz="1500" b="1"/>
              <a:t>prob.Constraints.con1 = sum(z,2)==c';</a:t>
            </a:r>
            <a:endParaRPr lang="zh-CN" altLang="zh-CN" sz="1500"/>
          </a:p>
          <a:p>
            <a:r>
              <a:rPr lang="en-US" altLang="zh-CN" sz="1500" b="1"/>
              <a:t>prob.Constraints.con2 = sum(z)&lt;=20;</a:t>
            </a:r>
            <a:endParaRPr lang="zh-CN" altLang="zh-CN" sz="1500"/>
          </a:p>
          <a:p>
            <a:r>
              <a:rPr lang="en-US" altLang="zh-CN" sz="1500" b="1"/>
              <a:t>x0.x = 100*rand(2,1); x0.y = 100*rand(2,1);</a:t>
            </a:r>
            <a:endParaRPr lang="zh-CN" altLang="zh-CN" sz="1500"/>
          </a:p>
          <a:p>
            <a:r>
              <a:rPr lang="en-US" altLang="zh-CN" sz="1500" b="1"/>
              <a:t>x0.z = 100*rand(6,2);</a:t>
            </a:r>
            <a:endParaRPr lang="zh-CN" altLang="zh-CN" sz="1500"/>
          </a:p>
          <a:p>
            <a:r>
              <a:rPr lang="en-US" altLang="zh-CN" sz="1500" b="1"/>
              <a:t>[sol,fval,flag,output] = solve(prob,x0)</a:t>
            </a:r>
            <a:endParaRPr lang="zh-CN" altLang="zh-CN" sz="1500"/>
          </a:p>
          <a:p>
            <a:r>
              <a:rPr lang="en-US" altLang="zh-CN" sz="1500" b="1"/>
              <a:t>sol.x, sol.y, sol.z  %</a:t>
            </a:r>
            <a:r>
              <a:rPr lang="zh-CN" altLang="zh-CN" sz="1500" b="1"/>
              <a:t>显示决策向量的值</a:t>
            </a:r>
            <a:endParaRPr lang="zh-CN" altLang="zh-CN" sz="1500"/>
          </a:p>
          <a:p>
            <a:r>
              <a:rPr lang="en-US" altLang="zh-CN" sz="1500" b="1"/>
              <a:t>z0 = repmat(sum(sol.z, 2), 1, 2);  %</a:t>
            </a:r>
            <a:r>
              <a:rPr lang="zh-CN" altLang="zh-CN" sz="1500" b="1"/>
              <a:t>调整</a:t>
            </a:r>
            <a:r>
              <a:rPr lang="en-US" altLang="zh-CN" sz="1500" b="1"/>
              <a:t>z</a:t>
            </a:r>
            <a:r>
              <a:rPr lang="zh-CN" altLang="zh-CN" sz="1500" b="1"/>
              <a:t>的初值设置</a:t>
            </a:r>
            <a:endParaRPr lang="zh-CN" altLang="zh-CN" sz="1500"/>
          </a:p>
          <a:p>
            <a:r>
              <a:rPr lang="en-US" altLang="zh-CN" sz="1500" b="1"/>
              <a:t>z0(sol.z&lt;1)=0  %</a:t>
            </a:r>
            <a:r>
              <a:rPr lang="zh-CN" altLang="zh-CN" sz="1500" b="1"/>
              <a:t>调整</a:t>
            </a:r>
            <a:r>
              <a:rPr lang="en-US" altLang="zh-CN" sz="1500" b="1"/>
              <a:t>z</a:t>
            </a:r>
            <a:r>
              <a:rPr lang="zh-CN" altLang="zh-CN" sz="1500" b="1"/>
              <a:t>的最终取值</a:t>
            </a:r>
            <a:endParaRPr lang="zh-CN" altLang="zh-CN" sz="1500"/>
          </a:p>
          <a:p>
            <a:r>
              <a:rPr lang="en-US" altLang="zh-CN" sz="1500" b="1"/>
              <a:t>ob = fun3_9(sol.x, sol.y, z0, a, b)</a:t>
            </a:r>
            <a:endParaRPr lang="zh-CN" altLang="zh-CN" sz="1500"/>
          </a:p>
          <a:p>
            <a:r>
              <a:rPr lang="en-US" altLang="zh-CN" sz="1500" b="1"/>
              <a:t> </a:t>
            </a:r>
            <a:endParaRPr lang="zh-CN" altLang="zh-CN" sz="1500"/>
          </a:p>
          <a:p>
            <a:r>
              <a:rPr lang="en-US" altLang="zh-CN" sz="1500" b="1"/>
              <a:t>function obj = fun3_9(x,y,z,a,b);</a:t>
            </a:r>
            <a:endParaRPr lang="zh-CN" altLang="zh-CN" sz="1500"/>
          </a:p>
          <a:p>
            <a:r>
              <a:rPr lang="en-US" altLang="zh-CN" sz="1500" b="1"/>
              <a:t>obj = 0;</a:t>
            </a:r>
            <a:endParaRPr lang="zh-CN" altLang="zh-CN" sz="1500"/>
          </a:p>
          <a:p>
            <a:r>
              <a:rPr lang="en-US" altLang="zh-CN" sz="1500" b="1"/>
              <a:t>for i = 1:6</a:t>
            </a:r>
            <a:endParaRPr lang="zh-CN" altLang="zh-CN" sz="1500"/>
          </a:p>
          <a:p>
            <a:r>
              <a:rPr lang="en-US" altLang="zh-CN" sz="1500" b="1"/>
              <a:t>    for j =1:2</a:t>
            </a:r>
            <a:endParaRPr lang="zh-CN" altLang="zh-CN" sz="1500"/>
          </a:p>
          <a:p>
            <a:r>
              <a:rPr lang="en-US" altLang="zh-CN" sz="1500" b="1"/>
              <a:t>        obj = obj + z(i,j)*sqrt((x(j)-a(i))^2+(y(j)-b(i))^2);</a:t>
            </a:r>
            <a:endParaRPr lang="zh-CN" altLang="zh-CN" sz="1500"/>
          </a:p>
          <a:p>
            <a:r>
              <a:rPr lang="en-US" altLang="zh-CN" sz="1500" b="1"/>
              <a:t>    end</a:t>
            </a:r>
            <a:endParaRPr lang="zh-CN" altLang="zh-CN" sz="1500"/>
          </a:p>
          <a:p>
            <a:r>
              <a:rPr lang="en-US" altLang="zh-CN" sz="1500" b="1"/>
              <a:t>end</a:t>
            </a:r>
            <a:endParaRPr lang="zh-CN" altLang="zh-CN" sz="1500"/>
          </a:p>
          <a:p>
            <a:r>
              <a:rPr lang="en-US" altLang="zh-CN" sz="1500" b="1"/>
              <a:t>end</a:t>
            </a:r>
            <a:endParaRPr lang="zh-CN" altLang="zh-CN" sz="1500"/>
          </a:p>
        </p:txBody>
      </p:sp>
    </p:spTree>
    <p:extLst>
      <p:ext uri="{BB962C8B-B14F-4D97-AF65-F5344CB8AC3E}">
        <p14:creationId xmlns:p14="http://schemas.microsoft.com/office/powerpoint/2010/main" val="41724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845066" y="3171111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飞行管理问题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4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12087"/>
              </p:ext>
            </p:extLst>
          </p:nvPr>
        </p:nvGraphicFramePr>
        <p:xfrm>
          <a:off x="725955" y="945729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955" y="945729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700312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9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7051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59974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3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687325"/>
              </p:ext>
            </p:extLst>
          </p:nvPr>
        </p:nvGraphicFramePr>
        <p:xfrm>
          <a:off x="531813" y="804863"/>
          <a:ext cx="7861300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42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864688"/>
              </p:ext>
            </p:extLst>
          </p:nvPr>
        </p:nvGraphicFramePr>
        <p:xfrm>
          <a:off x="531813" y="804863"/>
          <a:ext cx="7861300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41459" progId="Word.Document.12">
                  <p:embed/>
                </p:oleObj>
              </mc:Choice>
              <mc:Fallback>
                <p:oleObj name="Document" r:id="rId2" imgW="8129635" imgH="3441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1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16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48616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符号说明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55422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88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755258"/>
              </p:ext>
            </p:extLst>
          </p:nvPr>
        </p:nvGraphicFramePr>
        <p:xfrm>
          <a:off x="504825" y="1624013"/>
          <a:ext cx="8188325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4053" progId="Word.Document.12">
                  <p:embed/>
                </p:oleObj>
              </mc:Choice>
              <mc:Fallback>
                <p:oleObj name="Document" r:id="rId2" imgW="8153322" imgH="370405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模型建立与求解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054144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5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67403"/>
              </p:ext>
            </p:extLst>
          </p:nvPr>
        </p:nvGraphicFramePr>
        <p:xfrm>
          <a:off x="558800" y="614363"/>
          <a:ext cx="7834313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435589" progId="Word.Document.12">
                  <p:embed/>
                </p:oleObj>
              </mc:Choice>
              <mc:Fallback>
                <p:oleObj name="Document" r:id="rId2" imgW="8111970" imgH="54355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614363"/>
                        <a:ext cx="7834313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8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9623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104502"/>
              </p:ext>
            </p:extLst>
          </p:nvPr>
        </p:nvGraphicFramePr>
        <p:xfrm>
          <a:off x="531813" y="3429000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1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4368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60136" progId="Word.Document.12">
                  <p:embed/>
                </p:oleObj>
              </mc:Choice>
              <mc:Fallback>
                <p:oleObj name="Document" r:id="rId2" imgW="8129635" imgH="44601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68032"/>
              </p:ext>
            </p:extLst>
          </p:nvPr>
        </p:nvGraphicFramePr>
        <p:xfrm>
          <a:off x="538163" y="4518025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4518025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8748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33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490132"/>
              </p:ext>
            </p:extLst>
          </p:nvPr>
        </p:nvGraphicFramePr>
        <p:xfrm>
          <a:off x="624681" y="806450"/>
          <a:ext cx="7894637" cy="575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681" y="806450"/>
                        <a:ext cx="7894637" cy="575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8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472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748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47012"/>
              </p:ext>
            </p:extLst>
          </p:nvPr>
        </p:nvGraphicFramePr>
        <p:xfrm>
          <a:off x="538163" y="806450"/>
          <a:ext cx="78930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0556" progId="Word.Document.12">
                  <p:embed/>
                </p:oleObj>
              </mc:Choice>
              <mc:Fallback>
                <p:oleObj name="Document" r:id="rId2" imgW="8129635" imgH="3880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35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117920"/>
              </p:ext>
            </p:extLst>
          </p:nvPr>
        </p:nvGraphicFramePr>
        <p:xfrm>
          <a:off x="538163" y="806450"/>
          <a:ext cx="7893050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87731" progId="Word.Document.12">
                  <p:embed/>
                </p:oleObj>
              </mc:Choice>
              <mc:Fallback>
                <p:oleObj name="Document" r:id="rId2" imgW="8129635" imgH="30877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98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13759"/>
              </p:ext>
            </p:extLst>
          </p:nvPr>
        </p:nvGraphicFramePr>
        <p:xfrm>
          <a:off x="536576" y="3558140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6" y="3558140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9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28543" y="554956"/>
            <a:ext cx="74075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clc,clear</a:t>
            </a:r>
            <a:endParaRPr lang="zh-CN" altLang="zh-CN" sz="1200"/>
          </a:p>
          <a:p>
            <a:r>
              <a:rPr lang="en-US" altLang="zh-CN" sz="1200" b="1"/>
              <a:t>x0=[150 85 150 145 130 0];</a:t>
            </a:r>
            <a:endParaRPr lang="zh-CN" altLang="zh-CN" sz="1200"/>
          </a:p>
          <a:p>
            <a:r>
              <a:rPr lang="en-US" altLang="zh-CN" sz="1200" b="1"/>
              <a:t>y0=[140 85 155 50 150 0];</a:t>
            </a:r>
            <a:endParaRPr lang="zh-CN" altLang="zh-CN" sz="1200"/>
          </a:p>
          <a:p>
            <a:r>
              <a:rPr lang="en-US" altLang="zh-CN" sz="1200" b="1"/>
              <a:t>q=[243 236 220.5 159 230 52];</a:t>
            </a:r>
            <a:endParaRPr lang="zh-CN" altLang="zh-CN" sz="1200"/>
          </a:p>
          <a:p>
            <a:r>
              <a:rPr lang="en-US" altLang="zh-CN" sz="1200" b="1"/>
              <a:t>xy0=[x0; y0];</a:t>
            </a:r>
            <a:endParaRPr lang="zh-CN" altLang="zh-CN" sz="1200"/>
          </a:p>
          <a:p>
            <a:r>
              <a:rPr lang="en-US" altLang="zh-CN" sz="1200" b="1"/>
              <a:t>d0=dist(xy0);   %</a:t>
            </a:r>
            <a:r>
              <a:rPr lang="zh-CN" altLang="zh-CN" sz="1200" b="1"/>
              <a:t>求矩阵各个列向量之间的距离</a:t>
            </a:r>
            <a:endParaRPr lang="zh-CN" altLang="zh-CN" sz="1200"/>
          </a:p>
          <a:p>
            <a:r>
              <a:rPr lang="en-US" altLang="zh-CN" sz="1200" b="1"/>
              <a:t>d0(find(d0==0))=inf;</a:t>
            </a:r>
            <a:endParaRPr lang="zh-CN" altLang="zh-CN" sz="1200"/>
          </a:p>
          <a:p>
            <a:r>
              <a:rPr lang="en-US" altLang="zh-CN" sz="1200" b="1"/>
              <a:t>a0=asind(8./d0);  %</a:t>
            </a:r>
            <a:r>
              <a:rPr lang="zh-CN" altLang="zh-CN" sz="1200" b="1"/>
              <a:t>以度为单位的反函数</a:t>
            </a:r>
            <a:endParaRPr lang="zh-CN" altLang="zh-CN" sz="1200"/>
          </a:p>
          <a:p>
            <a:r>
              <a:rPr lang="en-US" altLang="zh-CN" sz="1200" b="1"/>
              <a:t>xy1=x0+i*y0; xy2=exp(i*q*pi/180);</a:t>
            </a:r>
            <a:endParaRPr lang="zh-CN" altLang="zh-CN" sz="1200"/>
          </a:p>
          <a:p>
            <a:r>
              <a:rPr lang="en-US" altLang="zh-CN" sz="1200" b="1"/>
              <a:t>for m=1:6</a:t>
            </a:r>
            <a:endParaRPr lang="zh-CN" altLang="zh-CN" sz="1200"/>
          </a:p>
          <a:p>
            <a:r>
              <a:rPr lang="en-US" altLang="zh-CN" sz="1200" b="1"/>
              <a:t>     for n=1:6</a:t>
            </a:r>
            <a:endParaRPr lang="zh-CN" altLang="zh-CN" sz="1200"/>
          </a:p>
          <a:p>
            <a:r>
              <a:rPr lang="en-US" altLang="zh-CN" sz="1200" b="1"/>
              <a:t>         if n~=m</a:t>
            </a:r>
            <a:endParaRPr lang="zh-CN" altLang="zh-CN" sz="1200"/>
          </a:p>
          <a:p>
            <a:r>
              <a:rPr lang="en-US" altLang="zh-CN" sz="1200" b="1"/>
              <a:t>         b0(m,n)=angle((xy2(n)-xy2(m))/(xy1(m)-xy1(n))); </a:t>
            </a:r>
            <a:endParaRPr lang="zh-CN" altLang="zh-CN" sz="1200"/>
          </a:p>
          <a:p>
            <a:r>
              <a:rPr lang="en-US" altLang="zh-CN" sz="1200" b="1"/>
              <a:t>         end</a:t>
            </a:r>
            <a:endParaRPr lang="zh-CN" altLang="zh-CN" sz="1200"/>
          </a:p>
          <a:p>
            <a:r>
              <a:rPr lang="en-US" altLang="zh-CN" sz="1200" b="1"/>
              <a:t>     end</a:t>
            </a:r>
            <a:endParaRPr lang="zh-CN" altLang="zh-CN" sz="1200"/>
          </a:p>
          <a:p>
            <a:r>
              <a:rPr lang="en-US" altLang="zh-CN" sz="1200" b="1"/>
              <a:t>end</a:t>
            </a:r>
            <a:endParaRPr lang="zh-CN" altLang="zh-CN" sz="1200"/>
          </a:p>
          <a:p>
            <a:r>
              <a:rPr lang="en-US" altLang="zh-CN" sz="1200" b="1"/>
              <a:t>b0=b0*180/pi; writematrix(a0, 'data3_10.xlsx')</a:t>
            </a:r>
            <a:endParaRPr lang="zh-CN" altLang="zh-CN" sz="1200"/>
          </a:p>
          <a:p>
            <a:r>
              <a:rPr lang="en-US" altLang="zh-CN" sz="1200" b="1"/>
              <a:t>writematrix(b0, 'data3_10.xlsx', 'Sheet', 2)</a:t>
            </a:r>
            <a:endParaRPr lang="zh-CN" altLang="zh-CN" sz="1200"/>
          </a:p>
          <a:p>
            <a:r>
              <a:rPr lang="en-US" altLang="zh-CN" sz="1200" b="1"/>
              <a:t>prob = optimproblem;</a:t>
            </a:r>
            <a:endParaRPr lang="zh-CN" altLang="zh-CN" sz="1200"/>
          </a:p>
          <a:p>
            <a:r>
              <a:rPr lang="en-US" altLang="zh-CN" sz="1200" b="1"/>
              <a:t>x = optimvar('x', 6, 'LowerBound', -30,'UpperBound',30)</a:t>
            </a:r>
            <a:endParaRPr lang="zh-CN" altLang="zh-CN" sz="1200"/>
          </a:p>
          <a:p>
            <a:r>
              <a:rPr lang="en-US" altLang="zh-CN" sz="1200" b="1"/>
              <a:t>ob = @(x) sum(abs(x))</a:t>
            </a:r>
            <a:endParaRPr lang="zh-CN" altLang="zh-CN" sz="1200"/>
          </a:p>
          <a:p>
            <a:r>
              <a:rPr lang="en-US" altLang="zh-CN" sz="1200" b="1"/>
              <a:t>prob.Objective = fcn2optimexpr(ob,x);</a:t>
            </a:r>
            <a:endParaRPr lang="zh-CN" altLang="zh-CN" sz="1200"/>
          </a:p>
          <a:p>
            <a:r>
              <a:rPr lang="en-US" altLang="zh-CN" sz="1200" b="1"/>
              <a:t>con = optimconstr(15); k=0;</a:t>
            </a:r>
            <a:endParaRPr lang="zh-CN" altLang="zh-CN" sz="1200"/>
          </a:p>
          <a:p>
            <a:r>
              <a:rPr lang="en-US" altLang="zh-CN" sz="1200" b="1"/>
              <a:t>for i = 1:5</a:t>
            </a:r>
            <a:endParaRPr lang="zh-CN" altLang="zh-CN" sz="1200"/>
          </a:p>
          <a:p>
            <a:r>
              <a:rPr lang="en-US" altLang="zh-CN" sz="1200" b="1"/>
              <a:t>    for j = i+1:6</a:t>
            </a:r>
            <a:endParaRPr lang="zh-CN" altLang="zh-CN" sz="1200"/>
          </a:p>
          <a:p>
            <a:r>
              <a:rPr lang="en-US" altLang="zh-CN" sz="1200" b="1"/>
              <a:t>        k=k+1;</a:t>
            </a:r>
            <a:endParaRPr lang="zh-CN" altLang="zh-CN" sz="1200"/>
          </a:p>
          <a:p>
            <a:r>
              <a:rPr lang="en-US" altLang="zh-CN" sz="1200" b="1"/>
              <a:t>        con(k) = (b0(i,j)+(x(i)+x(j))/2)^2&gt;=a0(i,j)^2;</a:t>
            </a:r>
            <a:endParaRPr lang="zh-CN" altLang="zh-CN" sz="1200"/>
          </a:p>
          <a:p>
            <a:r>
              <a:rPr lang="en-US" altLang="zh-CN" sz="1200" b="1"/>
              <a:t>    end</a:t>
            </a:r>
            <a:endParaRPr lang="zh-CN" altLang="zh-CN" sz="1200"/>
          </a:p>
          <a:p>
            <a:r>
              <a:rPr lang="en-US" altLang="zh-CN" sz="1200" b="1"/>
              <a:t>end</a:t>
            </a:r>
            <a:endParaRPr lang="zh-CN" altLang="zh-CN" sz="1200"/>
          </a:p>
          <a:p>
            <a:r>
              <a:rPr lang="en-US" altLang="zh-CN" sz="1200" b="1"/>
              <a:t>prob.Constraints.con = con; X0.x=zeros(1,6);</a:t>
            </a:r>
            <a:endParaRPr lang="zh-CN" altLang="zh-CN" sz="1200"/>
          </a:p>
          <a:p>
            <a:r>
              <a:rPr lang="en-US" altLang="zh-CN" sz="1200" b="1"/>
              <a:t>[sol, fval, flag, out] = solve(prob,X0)</a:t>
            </a:r>
            <a:endParaRPr lang="zh-CN" altLang="zh-CN" sz="1200"/>
          </a:p>
          <a:p>
            <a:r>
              <a:rPr lang="en-US" altLang="zh-CN" sz="1200" b="1"/>
              <a:t>xx=sol.x  %</a:t>
            </a:r>
            <a:r>
              <a:rPr lang="zh-CN" altLang="zh-CN" sz="1200" b="1"/>
              <a:t>显示最优解</a:t>
            </a:r>
            <a:endParaRPr lang="zh-CN" altLang="zh-CN" sz="1200"/>
          </a:p>
        </p:txBody>
      </p:sp>
    </p:spTree>
    <p:extLst>
      <p:ext uri="{BB962C8B-B14F-4D97-AF65-F5344CB8AC3E}">
        <p14:creationId xmlns:p14="http://schemas.microsoft.com/office/powerpoint/2010/main" val="34922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956575"/>
              </p:ext>
            </p:extLst>
          </p:nvPr>
        </p:nvGraphicFramePr>
        <p:xfrm>
          <a:off x="538163" y="806450"/>
          <a:ext cx="789305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45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321566"/>
              </p:ext>
            </p:extLst>
          </p:nvPr>
        </p:nvGraphicFramePr>
        <p:xfrm>
          <a:off x="1184689" y="3679342"/>
          <a:ext cx="7893050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4689" y="3679342"/>
                        <a:ext cx="7893050" cy="287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0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83346"/>
              </p:ext>
            </p:extLst>
          </p:nvPr>
        </p:nvGraphicFramePr>
        <p:xfrm>
          <a:off x="511865" y="587375"/>
          <a:ext cx="8305800" cy="568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6568" imgH="5947467" progId="Word.Document.12">
                  <p:embed/>
                </p:oleObj>
              </mc:Choice>
              <mc:Fallback>
                <p:oleObj name="Document" r:id="rId2" imgW="8676568" imgH="59474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865" y="587375"/>
                        <a:ext cx="8305800" cy="568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2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895850"/>
              </p:ext>
            </p:extLst>
          </p:nvPr>
        </p:nvGraphicFramePr>
        <p:xfrm>
          <a:off x="550863" y="806450"/>
          <a:ext cx="7894637" cy="441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863" y="806450"/>
                        <a:ext cx="7894637" cy="441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3.1.3  </a:t>
            </a:r>
            <a:r>
              <a:rPr lang="zh-CN" altLang="zh-CN" sz="4200" b="1">
                <a:solidFill>
                  <a:srgbClr val="319095"/>
                </a:solidFill>
              </a:rPr>
              <a:t>有约束非线性规划的求解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997021"/>
              </p:ext>
            </p:extLst>
          </p:nvPr>
        </p:nvGraphicFramePr>
        <p:xfrm>
          <a:off x="384870" y="1403771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03771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4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27747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0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415966"/>
              </p:ext>
            </p:extLst>
          </p:nvPr>
        </p:nvGraphicFramePr>
        <p:xfrm>
          <a:off x="589589" y="2198626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9589" y="2198626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5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求解有等式约束非线性规划的</a:t>
            </a:r>
            <a:r>
              <a:rPr lang="en-US" altLang="zh-CN" sz="3600" b="1">
                <a:solidFill>
                  <a:srgbClr val="0293B8"/>
                </a:solidFill>
              </a:rPr>
              <a:t>Lagrange</a:t>
            </a:r>
            <a:r>
              <a:rPr lang="zh-CN" altLang="zh-CN" sz="3600" b="1">
                <a:solidFill>
                  <a:srgbClr val="0293B8"/>
                </a:solidFill>
              </a:rPr>
              <a:t>乘数法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2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951095"/>
              </p:ext>
            </p:extLst>
          </p:nvPr>
        </p:nvGraphicFramePr>
        <p:xfrm>
          <a:off x="533400" y="804863"/>
          <a:ext cx="7783513" cy="530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530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98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719696"/>
              </p:ext>
            </p:extLst>
          </p:nvPr>
        </p:nvGraphicFramePr>
        <p:xfrm>
          <a:off x="477837" y="1572418"/>
          <a:ext cx="8188325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702972" progId="Word.Document.12">
                  <p:embed/>
                </p:oleObj>
              </mc:Choice>
              <mc:Fallback>
                <p:oleObj name="Document" r:id="rId2" imgW="8180465" imgH="3702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72418"/>
                        <a:ext cx="8188325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5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求解有约束非线性规划的罚函数法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097894"/>
              </p:ext>
            </p:extLst>
          </p:nvPr>
        </p:nvGraphicFramePr>
        <p:xfrm>
          <a:off x="556745" y="807664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36621"/>
              </p:ext>
            </p:extLst>
          </p:nvPr>
        </p:nvGraphicFramePr>
        <p:xfrm>
          <a:off x="533400" y="804863"/>
          <a:ext cx="7783513" cy="511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511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451731" y="2185661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330703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408524" y="2185661"/>
            <a:ext cx="7054567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非线性规划概念和理论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459753" y="2855890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338725" y="292649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376205" y="2855890"/>
            <a:ext cx="492915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一个简单非线性规划模型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461381" y="3584395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340353" y="365499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377833" y="3584395"/>
            <a:ext cx="4666951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二次规划模型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465864" y="4355357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344836" y="442595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382316" y="4355357"/>
            <a:ext cx="5017175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非线性规划的求解及应用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6CD747A-514C-4FD8-AF45-A9ECF077B3B3}"/>
              </a:ext>
            </a:extLst>
          </p:cNvPr>
          <p:cNvSpPr txBox="1"/>
          <p:nvPr/>
        </p:nvSpPr>
        <p:spPr bwMode="auto">
          <a:xfrm>
            <a:off x="3470347" y="5139766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E5337CE-FD59-43F6-9A0A-49D02A48BE90}"/>
              </a:ext>
            </a:extLst>
          </p:cNvPr>
          <p:cNvCxnSpPr/>
          <p:nvPr/>
        </p:nvCxnSpPr>
        <p:spPr>
          <a:xfrm>
            <a:off x="4349319" y="52103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402ECFBF-FE48-42F2-A337-1C7B82741FEF}"/>
              </a:ext>
            </a:extLst>
          </p:cNvPr>
          <p:cNvSpPr txBox="1"/>
          <p:nvPr/>
        </p:nvSpPr>
        <p:spPr bwMode="auto">
          <a:xfrm>
            <a:off x="4386799" y="5139766"/>
            <a:ext cx="5017175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飞行管理问题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962685"/>
              </p:ext>
            </p:extLst>
          </p:nvPr>
        </p:nvGraphicFramePr>
        <p:xfrm>
          <a:off x="556745" y="807664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623155"/>
              </p:ext>
            </p:extLst>
          </p:nvPr>
        </p:nvGraphicFramePr>
        <p:xfrm>
          <a:off x="641350" y="287580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7580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8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3.1.4  </a:t>
            </a:r>
            <a:r>
              <a:rPr lang="zh-CN" altLang="zh-CN" sz="4200" b="1">
                <a:solidFill>
                  <a:srgbClr val="319095"/>
                </a:solidFill>
              </a:rPr>
              <a:t>凸规划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056517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凸集与凸函数的定义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495892"/>
              </p:ext>
            </p:extLst>
          </p:nvPr>
        </p:nvGraphicFramePr>
        <p:xfrm>
          <a:off x="382588" y="3856038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88" y="3856038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4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854702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5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543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75919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凸函数的性质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C59C3B8-CEF8-4482-A23C-01CE18BA1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047765"/>
              </p:ext>
            </p:extLst>
          </p:nvPr>
        </p:nvGraphicFramePr>
        <p:xfrm>
          <a:off x="504825" y="3043238"/>
          <a:ext cx="8188325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4053" progId="Word.Document.12">
                  <p:embed/>
                </p:oleObj>
              </mc:Choice>
              <mc:Fallback>
                <p:oleObj name="Document" r:id="rId4" imgW="8153322" imgH="370405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825" y="3043238"/>
                        <a:ext cx="8188325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5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38841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154891"/>
              </p:ext>
            </p:extLst>
          </p:nvPr>
        </p:nvGraphicFramePr>
        <p:xfrm>
          <a:off x="641350" y="3862388"/>
          <a:ext cx="78613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862388"/>
                        <a:ext cx="7861300" cy="286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9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03772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1666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4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133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782670"/>
              </p:ext>
            </p:extLst>
          </p:nvPr>
        </p:nvGraphicFramePr>
        <p:xfrm>
          <a:off x="531813" y="2521044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361078" progId="Word.Document.12">
                  <p:embed/>
                </p:oleObj>
              </mc:Choice>
              <mc:Fallback>
                <p:oleObj name="Document" r:id="rId4" imgW="8129635" imgH="43610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21044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69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8287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91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18424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非线性规划概念和理论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0329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70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912180"/>
            <a:ext cx="7407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 = optimproblem;</a:t>
            </a:r>
            <a:endParaRPr lang="zh-CN" altLang="zh-CN" sz="2800"/>
          </a:p>
          <a:p>
            <a:r>
              <a:rPr lang="en-US" altLang="zh-CN" sz="2800" b="1"/>
              <a:t>x = optimvar('x',2,'LowerBound',0);</a:t>
            </a:r>
            <a:endParaRPr lang="zh-CN" altLang="zh-CN" sz="2800"/>
          </a:p>
          <a:p>
            <a:r>
              <a:rPr lang="en-US" altLang="zh-CN" sz="2800" b="1"/>
              <a:t>prob.Objective = sum(x.^2)-4*x(1)+4;</a:t>
            </a:r>
            <a:endParaRPr lang="zh-CN" altLang="zh-CN" sz="2800"/>
          </a:p>
          <a:p>
            <a:r>
              <a:rPr lang="en-US" altLang="zh-CN" sz="2800" b="1"/>
              <a:t>con = [-x(1)+x(2)-2 &lt;= 0</a:t>
            </a:r>
            <a:endParaRPr lang="zh-CN" altLang="zh-CN" sz="2800"/>
          </a:p>
          <a:p>
            <a:r>
              <a:rPr lang="en-US" altLang="zh-CN" sz="2800" b="1"/>
              <a:t>x(1)^2-x(2)+1 &lt;= 0];  %</a:t>
            </a:r>
            <a:r>
              <a:rPr lang="zh-CN" altLang="zh-CN" sz="2800" b="1"/>
              <a:t>不等式约束</a:t>
            </a:r>
            <a:endParaRPr lang="zh-CN" altLang="zh-CN" sz="2800"/>
          </a:p>
          <a:p>
            <a:r>
              <a:rPr lang="en-US" altLang="zh-CN" sz="2800" b="1"/>
              <a:t>prob.Constraints.con = con;</a:t>
            </a:r>
            <a:endParaRPr lang="zh-CN" altLang="zh-CN" sz="2800"/>
          </a:p>
          <a:p>
            <a:r>
              <a:rPr lang="en-US" altLang="zh-CN" sz="2800" b="1"/>
              <a:t>x0.x = rand(2,1)  %</a:t>
            </a:r>
            <a:r>
              <a:rPr lang="zh-CN" altLang="zh-CN" sz="2800" b="1"/>
              <a:t>非线性规划必须赋初值</a:t>
            </a:r>
            <a:endParaRPr lang="zh-CN" altLang="zh-CN" sz="2800"/>
          </a:p>
          <a:p>
            <a:r>
              <a:rPr lang="en-US" altLang="zh-CN" sz="2800" b="1"/>
              <a:t>[sol,fval,flag,out] = 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845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4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库恩</a:t>
            </a:r>
            <a:r>
              <a:rPr lang="en-US" altLang="zh-CN" sz="3600" b="1">
                <a:solidFill>
                  <a:srgbClr val="0293B8"/>
                </a:solidFill>
              </a:rPr>
              <a:t>—</a:t>
            </a:r>
            <a:r>
              <a:rPr lang="zh-CN" altLang="zh-CN" sz="3600" b="1">
                <a:solidFill>
                  <a:srgbClr val="0293B8"/>
                </a:solidFill>
              </a:rPr>
              <a:t>塔克条件（简称</a:t>
            </a:r>
            <a:r>
              <a:rPr lang="en-US" altLang="zh-CN" sz="3600" b="1">
                <a:solidFill>
                  <a:srgbClr val="0293B8"/>
                </a:solidFill>
              </a:rPr>
              <a:t>K-T</a:t>
            </a:r>
            <a:r>
              <a:rPr lang="zh-CN" altLang="zh-CN" sz="3600" b="1">
                <a:solidFill>
                  <a:srgbClr val="0293B8"/>
                </a:solidFill>
              </a:rPr>
              <a:t>条件）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92F83-D6CF-4F99-B5A3-E90BBA51793A}"/>
              </a:ext>
            </a:extLst>
          </p:cNvPr>
          <p:cNvSpPr txBox="1"/>
          <p:nvPr/>
        </p:nvSpPr>
        <p:spPr>
          <a:xfrm>
            <a:off x="527798" y="1575915"/>
            <a:ext cx="8185896" cy="316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库恩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塔克条件是非线性规划领域中最重要的理论成果之一，是确定某点为最优点的必要条件。只要是最优点，就必须满足这个条件。但一般说它并不是充分条件，因而满足这个条件的点不一定就是最优点（对于凸规划，它既是最优点存在的必要条件，同时也是充分条件）。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80068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4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7392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1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354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68DF00A-6CBC-4656-B46F-E1B6B10BF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654315"/>
              </p:ext>
            </p:extLst>
          </p:nvPr>
        </p:nvGraphicFramePr>
        <p:xfrm>
          <a:off x="330107" y="443547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107" y="443547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5CDEEE-56C6-4D35-8ACA-D859C00A2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829682"/>
              </p:ext>
            </p:extLst>
          </p:nvPr>
        </p:nvGraphicFramePr>
        <p:xfrm>
          <a:off x="327025" y="5062538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2924195" progId="Word.Document.12">
                  <p:embed/>
                </p:oleObj>
              </mc:Choice>
              <mc:Fallback>
                <p:oleObj name="Document" r:id="rId6" imgW="8129635" imgH="29241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68DF00A-6CBC-4656-B46F-E1B6B10BF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025" y="5062538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99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49311" y="2992207"/>
            <a:ext cx="40573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一个简单非线性规划模型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3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17759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33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08375"/>
              </p:ext>
            </p:extLst>
          </p:nvPr>
        </p:nvGraphicFramePr>
        <p:xfrm>
          <a:off x="423069" y="538163"/>
          <a:ext cx="8297862" cy="631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7586" imgH="6542105" progId="Word.Document.12">
                  <p:embed/>
                </p:oleObj>
              </mc:Choice>
              <mc:Fallback>
                <p:oleObj name="Document" r:id="rId2" imgW="8567586" imgH="6542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069" y="538163"/>
                        <a:ext cx="8297862" cy="631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9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574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17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3.1.1  </a:t>
            </a:r>
            <a:r>
              <a:rPr lang="zh-CN" altLang="zh-CN" sz="4200" b="1">
                <a:solidFill>
                  <a:srgbClr val="319095"/>
                </a:solidFill>
              </a:rPr>
              <a:t>非线性规划问题的数学模型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032181"/>
              </p:ext>
            </p:extLst>
          </p:nvPr>
        </p:nvGraphicFramePr>
        <p:xfrm>
          <a:off x="384870" y="1496640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96640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14268"/>
              </p:ext>
            </p:extLst>
          </p:nvPr>
        </p:nvGraphicFramePr>
        <p:xfrm>
          <a:off x="417860" y="3429000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860" y="3429000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4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819686"/>
              </p:ext>
            </p:extLst>
          </p:nvPr>
        </p:nvGraphicFramePr>
        <p:xfrm>
          <a:off x="641350" y="509028"/>
          <a:ext cx="7861300" cy="691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765489" progId="Word.Document.12">
                  <p:embed/>
                </p:oleObj>
              </mc:Choice>
              <mc:Fallback>
                <p:oleObj name="Document" r:id="rId2" imgW="8129635" imgH="67654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09028"/>
                        <a:ext cx="7861300" cy="691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3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99015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66153"/>
              </p:ext>
            </p:extLst>
          </p:nvPr>
        </p:nvGraphicFramePr>
        <p:xfrm>
          <a:off x="531813" y="2104186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104186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3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8386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651915"/>
              </p:ext>
            </p:extLst>
          </p:nvPr>
        </p:nvGraphicFramePr>
        <p:xfrm>
          <a:off x="558800" y="32337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2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81588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0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5683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1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569763"/>
              </p:ext>
            </p:extLst>
          </p:nvPr>
        </p:nvGraphicFramePr>
        <p:xfrm>
          <a:off x="531813" y="470694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70694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699528"/>
              </p:ext>
            </p:extLst>
          </p:nvPr>
        </p:nvGraphicFramePr>
        <p:xfrm>
          <a:off x="383988" y="1661272"/>
          <a:ext cx="7834313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5154264" progId="Word.Document.12">
                  <p:embed/>
                </p:oleObj>
              </mc:Choice>
              <mc:Fallback>
                <p:oleObj name="Document" r:id="rId4" imgW="8111970" imgH="51542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988" y="1661272"/>
                        <a:ext cx="7834313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917350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9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85621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67303"/>
              </p:ext>
            </p:extLst>
          </p:nvPr>
        </p:nvGraphicFramePr>
        <p:xfrm>
          <a:off x="558800" y="3233738"/>
          <a:ext cx="813435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87715" imgH="3755319" progId="Word.Document.12">
                  <p:embed/>
                </p:oleObj>
              </mc:Choice>
              <mc:Fallback>
                <p:oleObj name="Document" r:id="rId4" imgW="8387715" imgH="375531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3435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72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83099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858011"/>
              </p:ext>
            </p:extLst>
          </p:nvPr>
        </p:nvGraphicFramePr>
        <p:xfrm>
          <a:off x="641350" y="367188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67188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85220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7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77672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94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9518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029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5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24352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52009"/>
              </p:ext>
            </p:extLst>
          </p:nvPr>
        </p:nvGraphicFramePr>
        <p:xfrm>
          <a:off x="641350" y="481217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481217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2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030124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66065" progId="Word.Document.12">
                  <p:embed/>
                </p:oleObj>
              </mc:Choice>
              <mc:Fallback>
                <p:oleObj name="Document" r:id="rId2" imgW="8111970" imgH="40660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881704"/>
              </p:ext>
            </p:extLst>
          </p:nvPr>
        </p:nvGraphicFramePr>
        <p:xfrm>
          <a:off x="531813" y="404653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4653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134738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88946"/>
              </p:ext>
            </p:extLst>
          </p:nvPr>
        </p:nvGraphicFramePr>
        <p:xfrm>
          <a:off x="531813" y="404653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4653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7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65213"/>
              </p:ext>
            </p:extLst>
          </p:nvPr>
        </p:nvGraphicFramePr>
        <p:xfrm>
          <a:off x="531813" y="804863"/>
          <a:ext cx="7834312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70777" progId="Word.Document.12">
                  <p:embed/>
                </p:oleObj>
              </mc:Choice>
              <mc:Fallback>
                <p:oleObj name="Document" r:id="rId2" imgW="8111970" imgH="4870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545620"/>
              </p:ext>
            </p:extLst>
          </p:nvPr>
        </p:nvGraphicFramePr>
        <p:xfrm>
          <a:off x="558800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45314"/>
              </p:ext>
            </p:extLst>
          </p:nvPr>
        </p:nvGraphicFramePr>
        <p:xfrm>
          <a:off x="641350" y="3126162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68253" progId="Word.Document.12">
                  <p:embed/>
                </p:oleObj>
              </mc:Choice>
              <mc:Fallback>
                <p:oleObj name="Document" r:id="rId4" imgW="8129635" imgH="35682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126162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593297"/>
              </p:ext>
            </p:extLst>
          </p:nvPr>
        </p:nvGraphicFramePr>
        <p:xfrm>
          <a:off x="558800" y="374650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374650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2856"/>
              </p:ext>
            </p:extLst>
          </p:nvPr>
        </p:nvGraphicFramePr>
        <p:xfrm>
          <a:off x="558800" y="3429000"/>
          <a:ext cx="7861300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70137" progId="Word.Document.12">
                  <p:embed/>
                </p:oleObj>
              </mc:Choice>
              <mc:Fallback>
                <p:oleObj name="Document" r:id="rId4" imgW="8129635" imgH="33701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429000"/>
                        <a:ext cx="7861300" cy="324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8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27532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17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9838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98813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723735"/>
              </p:ext>
            </p:extLst>
          </p:nvPr>
        </p:nvGraphicFramePr>
        <p:xfrm>
          <a:off x="531813" y="2588279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88279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9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986268"/>
              </p:ext>
            </p:extLst>
          </p:nvPr>
        </p:nvGraphicFramePr>
        <p:xfrm>
          <a:off x="531813" y="1023938"/>
          <a:ext cx="8324850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05105" imgH="3134346" progId="Word.Document.12">
                  <p:embed/>
                </p:oleObj>
              </mc:Choice>
              <mc:Fallback>
                <p:oleObj name="Document" r:id="rId2" imgW="8605105" imgH="31343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023938"/>
                        <a:ext cx="8324850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616583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00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8545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9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74103" y="674400"/>
            <a:ext cx="7407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/>
              <a:t>求解的</a:t>
            </a:r>
            <a:r>
              <a:rPr lang="en-US" altLang="zh-CN" sz="1600" b="1"/>
              <a:t>Matlab</a:t>
            </a:r>
            <a:r>
              <a:rPr lang="zh-CN" altLang="zh-CN" sz="1600" b="1"/>
              <a:t>程序如下：</a:t>
            </a:r>
            <a:endParaRPr lang="zh-CN" altLang="zh-CN" sz="1600"/>
          </a:p>
          <a:p>
            <a:r>
              <a:rPr lang="en-US" altLang="zh-CN" sz="1600" b="1"/>
              <a:t>clc, clear, format long g</a:t>
            </a:r>
            <a:endParaRPr lang="zh-CN" altLang="zh-CN" sz="1600"/>
          </a:p>
          <a:p>
            <a:r>
              <a:rPr lang="en-US" altLang="zh-CN" sz="1600" b="1"/>
              <a:t>syms x1 x2  %</a:t>
            </a:r>
            <a:r>
              <a:rPr lang="zh-CN" altLang="zh-CN" sz="1600" b="1"/>
              <a:t>定义符号变量</a:t>
            </a:r>
            <a:endParaRPr lang="zh-CN" altLang="zh-CN" sz="1600"/>
          </a:p>
          <a:p>
            <a:r>
              <a:rPr lang="en-US" altLang="zh-CN" sz="1600" b="1"/>
              <a:t>f=(339-0.01*x1-0.003*x2)*x1+(399-0.004*x1-0.01*x2)*x2-(400000+195*x1+225*x2)</a:t>
            </a:r>
            <a:endParaRPr lang="zh-CN" altLang="zh-CN" sz="1600"/>
          </a:p>
          <a:p>
            <a:r>
              <a:rPr lang="en-US" altLang="zh-CN" sz="1600" b="1"/>
              <a:t>f=simplify(f) %</a:t>
            </a:r>
            <a:r>
              <a:rPr lang="zh-CN" altLang="zh-CN" sz="1600" b="1"/>
              <a:t>化简目标函数</a:t>
            </a:r>
            <a:endParaRPr lang="zh-CN" altLang="zh-CN" sz="1600"/>
          </a:p>
          <a:p>
            <a:r>
              <a:rPr lang="en-US" altLang="zh-CN" sz="1600" b="1"/>
              <a:t>f1=diff(f,x1), f2=diff(f,x2)  %</a:t>
            </a:r>
            <a:r>
              <a:rPr lang="zh-CN" altLang="zh-CN" sz="1600" b="1"/>
              <a:t>求目标函数关于</a:t>
            </a:r>
            <a:r>
              <a:rPr lang="en-US" altLang="zh-CN" sz="1600" b="1"/>
              <a:t>x1,x2</a:t>
            </a:r>
            <a:r>
              <a:rPr lang="zh-CN" altLang="zh-CN" sz="1600" b="1"/>
              <a:t>的偏导数</a:t>
            </a:r>
            <a:endParaRPr lang="zh-CN" altLang="zh-CN" sz="1600"/>
          </a:p>
          <a:p>
            <a:r>
              <a:rPr lang="en-US" altLang="zh-CN" sz="1600" b="1"/>
              <a:t>[x10,x20]=solve(f1,f2)  %</a:t>
            </a:r>
            <a:r>
              <a:rPr lang="zh-CN" altLang="zh-CN" sz="1600" b="1"/>
              <a:t>解代数方程求驻点</a:t>
            </a:r>
            <a:endParaRPr lang="zh-CN" altLang="zh-CN" sz="1600"/>
          </a:p>
          <a:p>
            <a:r>
              <a:rPr lang="en-US" altLang="zh-CN" sz="1600" b="1"/>
              <a:t>x10=round(double(x10))   %</a:t>
            </a:r>
            <a:r>
              <a:rPr lang="zh-CN" altLang="zh-CN" sz="1600" b="1"/>
              <a:t>取整</a:t>
            </a:r>
            <a:endParaRPr lang="zh-CN" altLang="zh-CN" sz="1600"/>
          </a:p>
          <a:p>
            <a:r>
              <a:rPr lang="en-US" altLang="zh-CN" sz="1600" b="1"/>
              <a:t>x20=round(double(x20))   %</a:t>
            </a:r>
            <a:r>
              <a:rPr lang="zh-CN" altLang="zh-CN" sz="1600" b="1"/>
              <a:t>取整</a:t>
            </a:r>
            <a:endParaRPr lang="zh-CN" altLang="zh-CN" sz="1600"/>
          </a:p>
          <a:p>
            <a:r>
              <a:rPr lang="en-US" altLang="zh-CN" sz="1600" b="1"/>
              <a:t>f0=subs(f,{x1,x2},{x10,x20})  %</a:t>
            </a:r>
            <a:r>
              <a:rPr lang="zh-CN" altLang="zh-CN" sz="1600" b="1"/>
              <a:t>求目标函数的取值</a:t>
            </a:r>
            <a:endParaRPr lang="zh-CN" altLang="zh-CN" sz="1600"/>
          </a:p>
          <a:p>
            <a:r>
              <a:rPr lang="en-US" altLang="zh-CN" sz="1600" b="1"/>
              <a:t>f0=double(f0)</a:t>
            </a:r>
            <a:endParaRPr lang="zh-CN" altLang="zh-CN" sz="1600"/>
          </a:p>
          <a:p>
            <a:r>
              <a:rPr lang="en-US" altLang="zh-CN" sz="1600" b="1"/>
              <a:t>subplot(121), fmesh(f,[0,10000,0,10000]),title('') %</a:t>
            </a:r>
            <a:r>
              <a:rPr lang="zh-CN" altLang="zh-CN" sz="1600" b="1"/>
              <a:t>画三维图形</a:t>
            </a:r>
            <a:endParaRPr lang="zh-CN" altLang="zh-CN" sz="1600"/>
          </a:p>
          <a:p>
            <a:r>
              <a:rPr lang="en-US" altLang="zh-CN" sz="1600" b="1"/>
              <a:t>xlabel('$x_1$','Interpreter','Latex')</a:t>
            </a:r>
            <a:endParaRPr lang="zh-CN" altLang="zh-CN" sz="1600"/>
          </a:p>
          <a:p>
            <a:r>
              <a:rPr lang="en-US" altLang="zh-CN" sz="1600" b="1"/>
              <a:t>ylabel('$x_2$','Interpreter','Latex')</a:t>
            </a:r>
            <a:endParaRPr lang="zh-CN" altLang="zh-CN" sz="1600"/>
          </a:p>
          <a:p>
            <a:r>
              <a:rPr lang="en-US" altLang="zh-CN" sz="1600" b="1"/>
              <a:t>subplot(122), c=fcontour(f,[0,10000,0,10000]) </a:t>
            </a:r>
            <a:endParaRPr lang="zh-CN" altLang="zh-CN" sz="1600"/>
          </a:p>
          <a:p>
            <a:r>
              <a:rPr lang="en-US" altLang="zh-CN" sz="1600" b="1"/>
              <a:t>contour(c.XData, c.YData, c.ZData, 'ShowText','on') %</a:t>
            </a:r>
            <a:r>
              <a:rPr lang="zh-CN" altLang="zh-CN" sz="1600" b="1"/>
              <a:t>等高线标注</a:t>
            </a:r>
            <a:endParaRPr lang="zh-CN" altLang="zh-CN" sz="1600"/>
          </a:p>
          <a:p>
            <a:r>
              <a:rPr lang="en-US" altLang="zh-CN" sz="1600" b="1"/>
              <a:t>xlabel('$x_1$','Interpreter','Latex')</a:t>
            </a:r>
            <a:endParaRPr lang="zh-CN" altLang="zh-CN" sz="1600"/>
          </a:p>
          <a:p>
            <a:r>
              <a:rPr lang="en-US" altLang="zh-CN" sz="1600" b="1"/>
              <a:t>ylabel('$x_2$','Interpreter','Latex')</a:t>
            </a:r>
            <a:endParaRPr lang="zh-CN" altLang="zh-CN" sz="1600"/>
          </a:p>
          <a:p>
            <a:r>
              <a:rPr lang="en-US" altLang="zh-CN" sz="1600" b="1"/>
              <a:t>p1=339-0.01*x10-0.003*x20  %</a:t>
            </a:r>
            <a:r>
              <a:rPr lang="zh-CN" altLang="zh-CN" sz="1600" b="1"/>
              <a:t>计算</a:t>
            </a:r>
            <a:r>
              <a:rPr lang="en-US" altLang="zh-CN" sz="1600" b="1"/>
              <a:t>19</a:t>
            </a:r>
            <a:r>
              <a:rPr lang="zh-CN" altLang="zh-CN" sz="1600" b="1"/>
              <a:t>英寸的平均售价</a:t>
            </a:r>
            <a:endParaRPr lang="zh-CN" altLang="zh-CN" sz="1600"/>
          </a:p>
          <a:p>
            <a:r>
              <a:rPr lang="en-US" altLang="zh-CN" sz="1600" b="1"/>
              <a:t>p2=399-0.004*x10-0.01*x20  %</a:t>
            </a:r>
            <a:r>
              <a:rPr lang="zh-CN" altLang="zh-CN" sz="1600" b="1"/>
              <a:t>计算</a:t>
            </a:r>
            <a:r>
              <a:rPr lang="en-US" altLang="zh-CN" sz="1600" b="1"/>
              <a:t>21</a:t>
            </a:r>
            <a:r>
              <a:rPr lang="zh-CN" altLang="zh-CN" sz="1600" b="1"/>
              <a:t>英寸的平均售价</a:t>
            </a:r>
            <a:endParaRPr lang="zh-CN" altLang="zh-CN" sz="1600"/>
          </a:p>
          <a:p>
            <a:r>
              <a:rPr lang="en-US" altLang="zh-CN" sz="1600" b="1"/>
              <a:t>c=400000+195*x10+225*x20  %</a:t>
            </a:r>
            <a:r>
              <a:rPr lang="zh-CN" altLang="zh-CN" sz="1600" b="1"/>
              <a:t>计算总支出</a:t>
            </a:r>
            <a:endParaRPr lang="zh-CN" altLang="zh-CN" sz="1600"/>
          </a:p>
          <a:p>
            <a:r>
              <a:rPr lang="en-US" altLang="zh-CN" sz="1600" b="1"/>
              <a:t>rate=f0/c  %</a:t>
            </a:r>
            <a:r>
              <a:rPr lang="zh-CN" altLang="zh-CN" sz="1600" b="1"/>
              <a:t>计算利润率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5322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533192"/>
            <a:ext cx="74075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b="1"/>
              <a:t>灵敏度分析的</a:t>
            </a:r>
            <a:r>
              <a:rPr lang="en-US" altLang="zh-CN" sz="1500" b="1"/>
              <a:t>Matlab</a:t>
            </a:r>
            <a:r>
              <a:rPr lang="zh-CN" altLang="zh-CN" sz="1500" b="1"/>
              <a:t>程序如下：</a:t>
            </a:r>
            <a:endParaRPr lang="zh-CN" altLang="zh-CN" sz="1500"/>
          </a:p>
          <a:p>
            <a:r>
              <a:rPr lang="en-US" altLang="zh-CN" sz="1500" b="1"/>
              <a:t>clc, clear, close all, format long g</a:t>
            </a:r>
            <a:endParaRPr lang="zh-CN" altLang="zh-CN" sz="1500"/>
          </a:p>
          <a:p>
            <a:r>
              <a:rPr lang="en-US" altLang="zh-CN" sz="1500" b="1"/>
              <a:t>syms x1 x2 a %</a:t>
            </a:r>
            <a:r>
              <a:rPr lang="zh-CN" altLang="zh-CN" sz="1500" b="1"/>
              <a:t>定义符号变量</a:t>
            </a:r>
            <a:endParaRPr lang="zh-CN" altLang="zh-CN" sz="1500"/>
          </a:p>
          <a:p>
            <a:r>
              <a:rPr lang="en-US" altLang="zh-CN" sz="1500" b="1"/>
              <a:t>f=(339-a*x1-0.003*x2)*x1+(399-0.004*x1-0.01*x2)*x2-(400000+195*x1+225*x2)</a:t>
            </a:r>
            <a:endParaRPr lang="zh-CN" altLang="zh-CN" sz="1500"/>
          </a:p>
          <a:p>
            <a:r>
              <a:rPr lang="en-US" altLang="zh-CN" sz="1500" b="1"/>
              <a:t>f=simplify(f) %</a:t>
            </a:r>
            <a:r>
              <a:rPr lang="zh-CN" altLang="zh-CN" sz="1500" b="1"/>
              <a:t>化简目标函数</a:t>
            </a:r>
            <a:endParaRPr lang="zh-CN" altLang="zh-CN" sz="1500"/>
          </a:p>
          <a:p>
            <a:r>
              <a:rPr lang="en-US" altLang="zh-CN" sz="1500" b="1"/>
              <a:t>f1=diff(f,x1), f2=diff(f,x2)  %</a:t>
            </a:r>
            <a:r>
              <a:rPr lang="zh-CN" altLang="zh-CN" sz="1500" b="1"/>
              <a:t>求目标函数关于</a:t>
            </a:r>
            <a:r>
              <a:rPr lang="en-US" altLang="zh-CN" sz="1500" b="1"/>
              <a:t>x1,x2</a:t>
            </a:r>
            <a:r>
              <a:rPr lang="zh-CN" altLang="zh-CN" sz="1500" b="1"/>
              <a:t>的偏导数</a:t>
            </a:r>
            <a:endParaRPr lang="zh-CN" altLang="zh-CN" sz="1500"/>
          </a:p>
          <a:p>
            <a:r>
              <a:rPr lang="en-US" altLang="zh-CN" sz="1500" b="1"/>
              <a:t>[x10,x20]=solve(f1,f2)  %</a:t>
            </a:r>
            <a:r>
              <a:rPr lang="zh-CN" altLang="zh-CN" sz="1500" b="1"/>
              <a:t>求驻点</a:t>
            </a:r>
            <a:endParaRPr lang="zh-CN" altLang="zh-CN" sz="1500"/>
          </a:p>
          <a:p>
            <a:r>
              <a:rPr lang="en-US" altLang="zh-CN" sz="1500" b="1"/>
              <a:t>pretty(x10), pretty(x20)  %</a:t>
            </a:r>
            <a:r>
              <a:rPr lang="zh-CN" altLang="zh-CN" sz="1500" b="1"/>
              <a:t>以书写习惯的方式显示</a:t>
            </a:r>
            <a:endParaRPr lang="zh-CN" altLang="zh-CN" sz="1500"/>
          </a:p>
          <a:p>
            <a:r>
              <a:rPr lang="en-US" altLang="zh-CN" sz="1500" b="1"/>
              <a:t>subplot(121), fplot(x10,[0.002,0.02]), title('')  %</a:t>
            </a:r>
            <a:r>
              <a:rPr lang="zh-CN" altLang="zh-CN" sz="1500" b="1"/>
              <a:t>画</a:t>
            </a:r>
            <a:r>
              <a:rPr lang="en-US" altLang="zh-CN" sz="1500" b="1"/>
              <a:t>x1</a:t>
            </a:r>
            <a:r>
              <a:rPr lang="zh-CN" altLang="zh-CN" sz="1500" b="1"/>
              <a:t>关于</a:t>
            </a:r>
            <a:r>
              <a:rPr lang="en-US" altLang="zh-CN" sz="1500" b="1"/>
              <a:t>a</a:t>
            </a:r>
            <a:r>
              <a:rPr lang="zh-CN" altLang="zh-CN" sz="1500" b="1"/>
              <a:t>的曲线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ylabel('$x_1$','Interpreter','Latex','Rotation',0)</a:t>
            </a:r>
            <a:endParaRPr lang="zh-CN" altLang="zh-CN" sz="1500"/>
          </a:p>
          <a:p>
            <a:r>
              <a:rPr lang="en-US" altLang="zh-CN" sz="1500" b="1"/>
              <a:t>subplot(122), fplot(x20,[0.002,0.02]), title('')  %</a:t>
            </a:r>
            <a:r>
              <a:rPr lang="zh-CN" altLang="zh-CN" sz="1500" b="1"/>
              <a:t>画</a:t>
            </a:r>
            <a:r>
              <a:rPr lang="en-US" altLang="zh-CN" sz="1500" b="1"/>
              <a:t>x2</a:t>
            </a:r>
            <a:r>
              <a:rPr lang="zh-CN" altLang="zh-CN" sz="1500" b="1"/>
              <a:t>关于</a:t>
            </a:r>
            <a:r>
              <a:rPr lang="en-US" altLang="zh-CN" sz="1500" b="1"/>
              <a:t>a</a:t>
            </a:r>
            <a:r>
              <a:rPr lang="zh-CN" altLang="zh-CN" sz="1500" b="1"/>
              <a:t>的曲线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ylabel('$x_2$','Interpreter','Latex','Rotation',0)</a:t>
            </a:r>
            <a:endParaRPr lang="zh-CN" altLang="zh-CN" sz="1500"/>
          </a:p>
          <a:p>
            <a:r>
              <a:rPr lang="en-US" altLang="zh-CN" sz="1500" b="1"/>
              <a:t>dx1=diff(x10,a), dx10=subs(dx1,a,0.01), dx10=double(dx10)</a:t>
            </a:r>
            <a:endParaRPr lang="zh-CN" altLang="zh-CN" sz="1500"/>
          </a:p>
          <a:p>
            <a:r>
              <a:rPr lang="en-US" altLang="zh-CN" sz="1500" b="1"/>
              <a:t>sx1a=dx10*0.01/4735</a:t>
            </a:r>
            <a:endParaRPr lang="zh-CN" altLang="zh-CN" sz="1500"/>
          </a:p>
          <a:p>
            <a:r>
              <a:rPr lang="en-US" altLang="zh-CN" sz="1500" b="1"/>
              <a:t>dx2=diff(x20,a), dx20=subs(dx2,a,0.01), dx20=double(dx20)</a:t>
            </a:r>
            <a:endParaRPr lang="zh-CN" altLang="zh-CN" sz="1500"/>
          </a:p>
          <a:p>
            <a:r>
              <a:rPr lang="en-US" altLang="zh-CN" sz="1500" b="1"/>
              <a:t>sx2a=dx20*0.01/7043  </a:t>
            </a:r>
            <a:endParaRPr lang="zh-CN" altLang="zh-CN" sz="1500"/>
          </a:p>
          <a:p>
            <a:r>
              <a:rPr lang="en-US" altLang="zh-CN" sz="1500" b="1"/>
              <a:t>F=subs(f,{x1,x2},{x10,x20}) %</a:t>
            </a:r>
            <a:r>
              <a:rPr lang="zh-CN" altLang="zh-CN" sz="1500" b="1"/>
              <a:t>求关于</a:t>
            </a:r>
            <a:r>
              <a:rPr lang="en-US" altLang="zh-CN" sz="1500" b="1"/>
              <a:t>a</a:t>
            </a:r>
            <a:r>
              <a:rPr lang="zh-CN" altLang="zh-CN" sz="1500" b="1"/>
              <a:t>的目标函数</a:t>
            </a:r>
            <a:endParaRPr lang="zh-CN" altLang="zh-CN" sz="1500"/>
          </a:p>
          <a:p>
            <a:r>
              <a:rPr lang="en-US" altLang="zh-CN" sz="1500" b="1"/>
              <a:t>F=simplify(F)  %</a:t>
            </a:r>
            <a:r>
              <a:rPr lang="zh-CN" altLang="zh-CN" sz="1500" b="1"/>
              <a:t>对目标函数进行化简</a:t>
            </a:r>
            <a:endParaRPr lang="zh-CN" altLang="zh-CN" sz="1500"/>
          </a:p>
          <a:p>
            <a:r>
              <a:rPr lang="en-US" altLang="zh-CN" sz="1500" b="1"/>
              <a:t>figure, fplot(F,[0.002,0.02]), title('')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ylabel('$y$','Interpreter','Latex','Rotation',0)</a:t>
            </a:r>
            <a:endParaRPr lang="zh-CN" altLang="zh-CN" sz="1500"/>
          </a:p>
          <a:p>
            <a:r>
              <a:rPr lang="en-US" altLang="zh-CN" sz="1500" b="1"/>
              <a:t>Sya=-4735^2*0.01/553641</a:t>
            </a:r>
            <a:endParaRPr lang="zh-CN" altLang="zh-CN" sz="1500"/>
          </a:p>
          <a:p>
            <a:r>
              <a:rPr lang="en-US" altLang="zh-CN" sz="1500" b="1"/>
              <a:t>f3=subs(f,{x1,x2,a},{4735,7043,0.011}); f3=double(f3)  %</a:t>
            </a:r>
            <a:r>
              <a:rPr lang="zh-CN" altLang="zh-CN" sz="1500" b="1"/>
              <a:t>计算近似最优利润</a:t>
            </a:r>
            <a:endParaRPr lang="zh-CN" altLang="zh-CN" sz="1500"/>
          </a:p>
          <a:p>
            <a:r>
              <a:rPr lang="en-US" altLang="zh-CN" sz="1500" b="1"/>
              <a:t>f4=subs(F,a,0.011); f4=double(f4)  %</a:t>
            </a:r>
            <a:r>
              <a:rPr lang="zh-CN" altLang="zh-CN" sz="1500" b="1"/>
              <a:t>计算最优利润</a:t>
            </a:r>
            <a:endParaRPr lang="zh-CN" altLang="zh-CN" sz="1500"/>
          </a:p>
          <a:p>
            <a:r>
              <a:rPr lang="en-US" altLang="zh-CN" sz="1500" b="1"/>
              <a:t>delta=(f4-f3)/f4  %</a:t>
            </a:r>
            <a:r>
              <a:rPr lang="zh-CN" altLang="zh-CN" sz="1500" b="1"/>
              <a:t>计算利润的相对误差</a:t>
            </a:r>
            <a:endParaRPr lang="zh-CN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1991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261925" y="3141822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二次规划模型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46696"/>
              </p:ext>
            </p:extLst>
          </p:nvPr>
        </p:nvGraphicFramePr>
        <p:xfrm>
          <a:off x="641350" y="697287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97287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15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001407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06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494989"/>
              </p:ext>
            </p:extLst>
          </p:nvPr>
        </p:nvGraphicFramePr>
        <p:xfrm>
          <a:off x="531813" y="656810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56810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901582"/>
              </p:ext>
            </p:extLst>
          </p:nvPr>
        </p:nvGraphicFramePr>
        <p:xfrm>
          <a:off x="558800" y="349500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49500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3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1702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1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format long g</a:t>
            </a:r>
            <a:endParaRPr lang="zh-CN" altLang="zh-CN" sz="2800"/>
          </a:p>
          <a:p>
            <a:r>
              <a:rPr lang="en-US" altLang="zh-CN" sz="2800" b="1"/>
              <a:t>h=[-1,-0.15;-0.15,-2]; </a:t>
            </a:r>
            <a:endParaRPr lang="zh-CN" altLang="zh-CN" sz="2800"/>
          </a:p>
          <a:p>
            <a:r>
              <a:rPr lang="en-US" altLang="zh-CN" sz="2800" b="1"/>
              <a:t>f=[98;277]; a=[1,1;1,-2]; b=[100;0];</a:t>
            </a:r>
            <a:endParaRPr lang="zh-CN" altLang="zh-CN" sz="2800"/>
          </a:p>
          <a:p>
            <a:r>
              <a:rPr lang="en-US" altLang="zh-CN" sz="2800" b="1"/>
              <a:t>prob = optimproblem('ObjectiveSense','max');</a:t>
            </a:r>
            <a:endParaRPr lang="zh-CN" altLang="zh-CN" sz="2800"/>
          </a:p>
          <a:p>
            <a:r>
              <a:rPr lang="en-US" altLang="zh-CN" sz="2800" b="1"/>
              <a:t>x = optimvar('x',2,'LowerBound',0);</a:t>
            </a:r>
            <a:endParaRPr lang="zh-CN" altLang="zh-CN" sz="2800"/>
          </a:p>
          <a:p>
            <a:r>
              <a:rPr lang="en-US" altLang="zh-CN" sz="2800" b="1"/>
              <a:t>prob.Objective = x'*h*x+f'*x;</a:t>
            </a:r>
            <a:endParaRPr lang="zh-CN" altLang="zh-CN" sz="2800"/>
          </a:p>
          <a:p>
            <a:r>
              <a:rPr lang="en-US" altLang="zh-CN" sz="2800" b="1"/>
              <a:t>prob.Constraints.con = a*x&lt;=b;</a:t>
            </a:r>
            <a:endParaRPr lang="zh-CN" altLang="zh-CN" sz="2800"/>
          </a:p>
          <a:p>
            <a:r>
              <a:rPr lang="en-US" altLang="zh-CN" sz="2800" b="1"/>
              <a:t>[sol,fval,flag,out]= solve(prob)</a:t>
            </a:r>
            <a:endParaRPr lang="zh-CN" altLang="zh-CN" sz="2800"/>
          </a:p>
          <a:p>
            <a:r>
              <a:rPr lang="en-US" altLang="zh-CN" sz="2800" b="1"/>
              <a:t>sol.x  %</a:t>
            </a:r>
            <a:r>
              <a:rPr lang="zh-CN" altLang="zh-CN" sz="2800" b="1"/>
              <a:t>显示最优解</a:t>
            </a:r>
            <a:endParaRPr lang="zh-CN" altLang="zh-CN" sz="2800"/>
          </a:p>
          <a:p>
            <a:r>
              <a:rPr lang="en-US" altLang="zh-CN" sz="2800" b="1"/>
              <a:t>format short  %</a:t>
            </a:r>
            <a:r>
              <a:rPr lang="zh-CN" altLang="zh-CN" sz="2800" b="1"/>
              <a:t>恢复到短小数的显示格式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0266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3915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36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66059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006802"/>
              </p:ext>
            </p:extLst>
          </p:nvPr>
        </p:nvGraphicFramePr>
        <p:xfrm>
          <a:off x="531813" y="372296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2296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88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prob=optimproblem;</a:t>
            </a:r>
            <a:endParaRPr lang="zh-CN" altLang="zh-CN" sz="2800"/>
          </a:p>
          <a:p>
            <a:r>
              <a:rPr lang="en-US" altLang="zh-CN" sz="2800" b="1"/>
              <a:t>x = optimvar('x', 2, 'LowerBound',0)</a:t>
            </a:r>
            <a:endParaRPr lang="zh-CN" altLang="zh-CN" sz="2800"/>
          </a:p>
          <a:p>
            <a:r>
              <a:rPr lang="en-US" altLang="zh-CN" sz="2800" b="1"/>
              <a:t>h=[-1,-0.15;-0.15,-2]; </a:t>
            </a:r>
            <a:endParaRPr lang="zh-CN" altLang="zh-CN" sz="2800"/>
          </a:p>
          <a:p>
            <a:r>
              <a:rPr lang="en-US" altLang="zh-CN" sz="2800" b="1"/>
              <a:t>f=[98;277]; a=[1,1;1,-2]; b=[100;0];</a:t>
            </a:r>
            <a:endParaRPr lang="zh-CN" altLang="zh-CN" sz="2800"/>
          </a:p>
          <a:p>
            <a:r>
              <a:rPr lang="en-US" altLang="zh-CN" sz="2800" b="1"/>
              <a:t>prob.Objective = x'*h*x+f'*x;</a:t>
            </a:r>
            <a:endParaRPr lang="zh-CN" altLang="zh-CN" sz="2800"/>
          </a:p>
          <a:p>
            <a:r>
              <a:rPr lang="en-US" altLang="zh-CN" sz="2800" b="1"/>
              <a:t>prob.Constraints = a*x &lt;= b; </a:t>
            </a:r>
            <a:endParaRPr lang="zh-CN" altLang="zh-CN" sz="2800"/>
          </a:p>
          <a:p>
            <a:r>
              <a:rPr lang="en-US" altLang="zh-CN" sz="2800" b="1"/>
              <a:t>[sol,fval,exitflag,output] = solve(prob), sol.x</a:t>
            </a:r>
            <a:endParaRPr lang="zh-CN" altLang="zh-CN" sz="2800"/>
          </a:p>
          <a:p>
            <a:r>
              <a:rPr lang="en-US" altLang="zh-CN" sz="2800" b="1"/>
              <a:t>%</a:t>
            </a:r>
            <a:r>
              <a:rPr lang="zh-CN" altLang="zh-CN" sz="2800" b="1"/>
              <a:t>下面使用</a:t>
            </a:r>
            <a:r>
              <a:rPr lang="en-US" altLang="zh-CN" sz="2800" b="1"/>
              <a:t>fmincon</a:t>
            </a:r>
            <a:r>
              <a:rPr lang="zh-CN" altLang="zh-CN" sz="2800" b="1"/>
              <a:t>求解，效果较好</a:t>
            </a:r>
            <a:endParaRPr lang="zh-CN" altLang="zh-CN" sz="2800"/>
          </a:p>
          <a:p>
            <a:r>
              <a:rPr lang="en-US" altLang="zh-CN" sz="2800" b="1"/>
              <a:t>fx = @(x)x'*h*x+f'*x;  %</a:t>
            </a:r>
            <a:r>
              <a:rPr lang="zh-CN" altLang="zh-CN" sz="2800" b="1"/>
              <a:t>目标函数的匿名函数，</a:t>
            </a:r>
            <a:r>
              <a:rPr lang="en-US" altLang="zh-CN" sz="2800" b="1"/>
              <a:t>x</a:t>
            </a:r>
            <a:r>
              <a:rPr lang="zh-CN" altLang="zh-CN" sz="2800" b="1"/>
              <a:t>为列向量</a:t>
            </a:r>
            <a:endParaRPr lang="zh-CN" altLang="zh-CN" sz="2800"/>
          </a:p>
          <a:p>
            <a:r>
              <a:rPr lang="en-US" altLang="zh-CN" sz="2800" b="1"/>
              <a:t>[x,y]=fmincon(fx,rand(2,1),a,b,[],[],zeros(2,1))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95955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592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788843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0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54548" y="2894112"/>
            <a:ext cx="3757439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非线性规划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的求解及应用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6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3.4.1  </a:t>
            </a:r>
            <a:r>
              <a:rPr lang="zh-CN" altLang="zh-CN" sz="4200" b="1">
                <a:solidFill>
                  <a:srgbClr val="319095"/>
                </a:solidFill>
              </a:rPr>
              <a:t>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990826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无约束极值问题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8053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29865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76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f=@(x) x(1)^3-x(2)^3+3*x(1)^2+3*x(2)^2-9*x(1);  %</a:t>
            </a:r>
            <a:r>
              <a:rPr lang="zh-CN" altLang="zh-CN" sz="2800" b="1"/>
              <a:t>定义匿名函数</a:t>
            </a:r>
            <a:endParaRPr lang="zh-CN" altLang="zh-CN" sz="2800"/>
          </a:p>
          <a:p>
            <a:r>
              <a:rPr lang="en-US" altLang="zh-CN" sz="2800" b="1"/>
              <a:t>g=@(x) -f(x);</a:t>
            </a:r>
            <a:endParaRPr lang="zh-CN" altLang="zh-CN" sz="2800"/>
          </a:p>
          <a:p>
            <a:r>
              <a:rPr lang="en-US" altLang="zh-CN" sz="2800" b="1"/>
              <a:t>[xy1,z1]=fminunc(f, rand(2,1))  %</a:t>
            </a:r>
            <a:r>
              <a:rPr lang="zh-CN" altLang="zh-CN" sz="2800" b="1"/>
              <a:t>求极小值点</a:t>
            </a:r>
            <a:endParaRPr lang="zh-CN" altLang="zh-CN" sz="2800"/>
          </a:p>
          <a:p>
            <a:r>
              <a:rPr lang="en-US" altLang="zh-CN" sz="2800" b="1"/>
              <a:t>[xy2,z2]=fminsearch(g,rand(2,1)); %</a:t>
            </a:r>
            <a:r>
              <a:rPr lang="zh-CN" altLang="zh-CN" sz="2800" b="1"/>
              <a:t>求极大值点</a:t>
            </a:r>
            <a:endParaRPr lang="zh-CN" altLang="zh-CN" sz="2800"/>
          </a:p>
          <a:p>
            <a:r>
              <a:rPr lang="en-US" altLang="zh-CN" sz="2800" b="1"/>
              <a:t>xy2, z2=-z2  %</a:t>
            </a:r>
            <a:r>
              <a:rPr lang="zh-CN" altLang="zh-CN" sz="2800" b="1"/>
              <a:t>显示极大点及对应的极大值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4971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基于问题求解的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程序如下：</a:t>
            </a:r>
            <a:endParaRPr lang="zh-CN" altLang="zh-CN" sz="2800"/>
          </a:p>
          <a:p>
            <a:r>
              <a:rPr lang="en-US" altLang="zh-CN" sz="2800" b="1"/>
              <a:t>clc, clear, prob1=optimproblem;  %</a:t>
            </a:r>
            <a:r>
              <a:rPr lang="zh-CN" altLang="zh-CN" sz="2800" b="1"/>
              <a:t>最小值问题</a:t>
            </a:r>
            <a:endParaRPr lang="zh-CN" altLang="zh-CN" sz="2800"/>
          </a:p>
          <a:p>
            <a:r>
              <a:rPr lang="en-US" altLang="zh-CN" sz="2800" b="1"/>
              <a:t>x=optimvar('x','LowerBound',-3,'UpperBound',3);</a:t>
            </a:r>
            <a:endParaRPr lang="zh-CN" altLang="zh-CN" sz="2800"/>
          </a:p>
          <a:p>
            <a:r>
              <a:rPr lang="en-US" altLang="zh-CN" sz="2800" b="1"/>
              <a:t>y=optimvar('y','LowerBound',-4,'UpperBound',4);</a:t>
            </a:r>
            <a:endParaRPr lang="zh-CN" altLang="zh-CN" sz="2800"/>
          </a:p>
          <a:p>
            <a:r>
              <a:rPr lang="en-US" altLang="zh-CN" sz="2800" b="1"/>
              <a:t>prob1.Objective=x^3-y^3+3*x^2+3*y^2-9*x;</a:t>
            </a:r>
            <a:endParaRPr lang="zh-CN" altLang="zh-CN" sz="2800"/>
          </a:p>
          <a:p>
            <a:r>
              <a:rPr lang="en-US" altLang="zh-CN" sz="2800" b="1"/>
              <a:t>x0.x=1; x0.y=1;</a:t>
            </a:r>
            <a:endParaRPr lang="zh-CN" altLang="zh-CN" sz="2800"/>
          </a:p>
          <a:p>
            <a:r>
              <a:rPr lang="en-US" altLang="zh-CN" sz="2800" b="1"/>
              <a:t>[sol1,fval1,flag1,out1]=solve(prob1,x0)</a:t>
            </a:r>
            <a:endParaRPr lang="zh-CN" altLang="zh-CN" sz="2800"/>
          </a:p>
          <a:p>
            <a:r>
              <a:rPr lang="en-US" altLang="zh-CN" sz="2800" b="1"/>
              <a:t>prob2=optimproblem('ObjectiveSense','max')</a:t>
            </a:r>
            <a:endParaRPr lang="zh-CN" altLang="zh-CN" sz="2800"/>
          </a:p>
          <a:p>
            <a:r>
              <a:rPr lang="en-US" altLang="zh-CN" sz="2800" b="1"/>
              <a:t>prob2.Objective=x^3-y^3+3*x^2+3*y^2-9*x;</a:t>
            </a:r>
            <a:endParaRPr lang="zh-CN" altLang="zh-CN" sz="2800"/>
          </a:p>
          <a:p>
            <a:r>
              <a:rPr lang="en-US" altLang="zh-CN" sz="2800" b="1"/>
              <a:t>op=optimoptions(@fmincon,'Algorithm','active-set')</a:t>
            </a:r>
            <a:endParaRPr lang="zh-CN" altLang="zh-CN" sz="2800"/>
          </a:p>
          <a:p>
            <a:r>
              <a:rPr lang="en-US" altLang="zh-CN" sz="2800" b="1"/>
              <a:t>[sol2,fval2,flag2,out2]=solve(prob2,x0,'Options',op)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374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520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068527"/>
              </p:ext>
            </p:extLst>
          </p:nvPr>
        </p:nvGraphicFramePr>
        <p:xfrm>
          <a:off x="531813" y="1921061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921061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4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prob=optimproblem;  %</a:t>
            </a:r>
            <a:r>
              <a:rPr lang="zh-CN" altLang="zh-CN" sz="2800" b="1"/>
              <a:t>最小值问题</a:t>
            </a:r>
            <a:endParaRPr lang="zh-CN" altLang="zh-CN" sz="2800"/>
          </a:p>
          <a:p>
            <a:r>
              <a:rPr lang="en-US" altLang="zh-CN" sz="2800" b="1"/>
              <a:t>x=optimvar('x',2); </a:t>
            </a:r>
            <a:endParaRPr lang="zh-CN" altLang="zh-CN" sz="2800"/>
          </a:p>
          <a:p>
            <a:r>
              <a:rPr lang="en-US" altLang="zh-CN" sz="2800" b="1"/>
              <a:t>prob.Objective = 100*(x(2)-x(1)^2)^2+(1-x(1))^2;</a:t>
            </a:r>
            <a:endParaRPr lang="zh-CN" altLang="zh-CN" sz="2800"/>
          </a:p>
          <a:p>
            <a:r>
              <a:rPr lang="en-US" altLang="zh-CN" sz="2800" b="1"/>
              <a:t>x0.x=rand(2,1)  %</a:t>
            </a:r>
            <a:r>
              <a:rPr lang="zh-CN" altLang="zh-CN" sz="2800" b="1"/>
              <a:t>初始值</a:t>
            </a:r>
            <a:endParaRPr lang="zh-CN" altLang="zh-CN" sz="2800"/>
          </a:p>
          <a:p>
            <a:r>
              <a:rPr lang="en-US" altLang="zh-CN" sz="2800" b="1"/>
              <a:t>[sol,fval,flag,out]=solve(prob,x0),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004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06424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9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47380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有约束极值问题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1887"/>
              </p:ext>
            </p:extLst>
          </p:nvPr>
        </p:nvGraphicFramePr>
        <p:xfrm>
          <a:off x="531813" y="804863"/>
          <a:ext cx="7861300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5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776044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6650" progId="Word.Document.12">
                  <p:embed/>
                </p:oleObj>
              </mc:Choice>
              <mc:Fallback>
                <p:oleObj name="Document" r:id="rId2" imgW="8129635" imgH="52666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16135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947291"/>
              </p:ext>
            </p:extLst>
          </p:nvPr>
        </p:nvGraphicFramePr>
        <p:xfrm>
          <a:off x="531813" y="500856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500856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57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1</a:t>
            </a:r>
            <a:r>
              <a:rPr lang="zh-CN" altLang="zh-CN" sz="2800" b="1"/>
              <a:t>）基于求解器求解的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</a:t>
            </a:r>
            <a:endParaRPr lang="zh-CN" altLang="zh-CN" sz="2800"/>
          </a:p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fun1 = @(x) sum(x.^2)+8;</a:t>
            </a:r>
            <a:endParaRPr lang="zh-CN" altLang="zh-CN" sz="2800"/>
          </a:p>
          <a:p>
            <a:r>
              <a:rPr lang="en-US" altLang="zh-CN" sz="2800" b="1"/>
              <a:t>[x,y]=fmincon(fun1,rand(3,1),[],[],[],[],zeros(3,1),[],@fun2)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  <a:p>
            <a:r>
              <a:rPr lang="en-US" altLang="zh-CN" sz="2800" b="1"/>
              <a:t>function [c,ceq]=fun2(x)</a:t>
            </a:r>
            <a:endParaRPr lang="zh-CN" altLang="zh-CN" sz="2800"/>
          </a:p>
          <a:p>
            <a:r>
              <a:rPr lang="en-US" altLang="zh-CN" sz="2800" b="1"/>
              <a:t>c=[-x(1)^2+x(2)-x(3)^2</a:t>
            </a:r>
            <a:endParaRPr lang="zh-CN" altLang="zh-CN" sz="2800"/>
          </a:p>
          <a:p>
            <a:r>
              <a:rPr lang="en-US" altLang="zh-CN" sz="2800" b="1"/>
              <a:t>x(1)+x(2)^2+x(3)^3-20];  %</a:t>
            </a:r>
            <a:r>
              <a:rPr lang="zh-CN" altLang="zh-CN" sz="2800" b="1"/>
              <a:t>非线性不等式约束</a:t>
            </a:r>
            <a:endParaRPr lang="zh-CN" altLang="zh-CN" sz="2800"/>
          </a:p>
          <a:p>
            <a:r>
              <a:rPr lang="en-US" altLang="zh-CN" sz="2800" b="1"/>
              <a:t>ceq=[-x(1)-x(2)^2+2</a:t>
            </a:r>
            <a:endParaRPr lang="zh-CN" altLang="zh-CN" sz="2800"/>
          </a:p>
          <a:p>
            <a:r>
              <a:rPr lang="en-US" altLang="zh-CN" sz="2800" b="1"/>
              <a:t>x(2)+2*x(3)^2-3]; %</a:t>
            </a:r>
            <a:r>
              <a:rPr lang="zh-CN" altLang="zh-CN" sz="2800" b="1"/>
              <a:t>非线性等式约束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315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2</a:t>
            </a:r>
            <a:r>
              <a:rPr lang="zh-CN" altLang="zh-CN" sz="2800" b="1"/>
              <a:t>）基于问题求解的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</a:t>
            </a:r>
            <a:endParaRPr lang="zh-CN" altLang="zh-CN" sz="2800"/>
          </a:p>
          <a:p>
            <a:r>
              <a:rPr lang="en-US" altLang="zh-CN" sz="2800" b="1"/>
              <a:t>clc, clear, prob = optimproblem;</a:t>
            </a:r>
            <a:endParaRPr lang="zh-CN" altLang="zh-CN" sz="2800"/>
          </a:p>
          <a:p>
            <a:r>
              <a:rPr lang="en-US" altLang="zh-CN" sz="2800" b="1"/>
              <a:t>x = optimvar('x',3,'LowerBound',0);</a:t>
            </a:r>
            <a:endParaRPr lang="zh-CN" altLang="zh-CN" sz="2800"/>
          </a:p>
          <a:p>
            <a:r>
              <a:rPr lang="en-US" altLang="zh-CN" sz="2800" b="1"/>
              <a:t>prob.Objective = sum(x.^2)+8;</a:t>
            </a:r>
            <a:endParaRPr lang="zh-CN" altLang="zh-CN" sz="2800"/>
          </a:p>
          <a:p>
            <a:r>
              <a:rPr lang="en-US" altLang="zh-CN" sz="2800" b="1"/>
              <a:t>con1 = [-x(1)^2+x(2)-x(3)^2 &lt;= 0</a:t>
            </a:r>
            <a:endParaRPr lang="zh-CN" altLang="zh-CN" sz="2800"/>
          </a:p>
          <a:p>
            <a:r>
              <a:rPr lang="en-US" altLang="zh-CN" sz="2800" b="1"/>
              <a:t>x(1)+x(2)^2+x(3)^3 &lt;= 20];  %</a:t>
            </a:r>
            <a:r>
              <a:rPr lang="zh-CN" altLang="zh-CN" sz="2800" b="1"/>
              <a:t>非线性不等式约束</a:t>
            </a:r>
            <a:endParaRPr lang="zh-CN" altLang="zh-CN" sz="2800"/>
          </a:p>
          <a:p>
            <a:r>
              <a:rPr lang="en-US" altLang="zh-CN" sz="2800" b="1"/>
              <a:t>con2 = [-x(1)-x(2)^2+2 == 0</a:t>
            </a:r>
            <a:endParaRPr lang="zh-CN" altLang="zh-CN" sz="2800"/>
          </a:p>
          <a:p>
            <a:r>
              <a:rPr lang="en-US" altLang="zh-CN" sz="2800" b="1"/>
              <a:t>         x(2)+2*x(3)^2 == 3]; %</a:t>
            </a:r>
            <a:r>
              <a:rPr lang="zh-CN" altLang="zh-CN" sz="2800" b="1"/>
              <a:t>非线性等式约束</a:t>
            </a:r>
            <a:endParaRPr lang="zh-CN" altLang="zh-CN" sz="2800"/>
          </a:p>
          <a:p>
            <a:r>
              <a:rPr lang="en-US" altLang="zh-CN" sz="2800" b="1"/>
              <a:t>prob.Constraints.con1 = con1;</a:t>
            </a:r>
            <a:endParaRPr lang="zh-CN" altLang="zh-CN" sz="2800"/>
          </a:p>
          <a:p>
            <a:r>
              <a:rPr lang="en-US" altLang="zh-CN" sz="2800" b="1"/>
              <a:t>prob.Constraints.con2 = con2;</a:t>
            </a:r>
            <a:endParaRPr lang="zh-CN" altLang="zh-CN" sz="2800"/>
          </a:p>
          <a:p>
            <a:r>
              <a:rPr lang="en-US" altLang="zh-CN" sz="2800" b="1"/>
              <a:t>x0.x=rand(3,1);  %</a:t>
            </a:r>
            <a:r>
              <a:rPr lang="zh-CN" altLang="zh-CN" sz="2800" b="1"/>
              <a:t>非线性规划必须赋初值</a:t>
            </a:r>
            <a:endParaRPr lang="zh-CN" altLang="zh-CN" sz="2800"/>
          </a:p>
          <a:p>
            <a:r>
              <a:rPr lang="en-US" altLang="zh-CN" sz="2800" b="1"/>
              <a:t>[sol,fval,flag,out]= 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950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3.4.2  </a:t>
            </a:r>
            <a:r>
              <a:rPr lang="zh-CN" altLang="zh-CN" sz="4200" b="1">
                <a:solidFill>
                  <a:srgbClr val="319095"/>
                </a:solidFill>
              </a:rPr>
              <a:t>非线性规划的</a:t>
            </a:r>
            <a:r>
              <a:rPr lang="zh-CN" altLang="en-US" sz="4200" b="1">
                <a:solidFill>
                  <a:srgbClr val="319095"/>
                </a:solidFill>
              </a:rPr>
              <a:t>应用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114072"/>
              </p:ext>
            </p:extLst>
          </p:nvPr>
        </p:nvGraphicFramePr>
        <p:xfrm>
          <a:off x="502543" y="1266617"/>
          <a:ext cx="8256587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6146935" progId="Word.Document.12">
                  <p:embed/>
                </p:oleObj>
              </mc:Choice>
              <mc:Fallback>
                <p:oleObj name="Document" r:id="rId3" imgW="8548607" imgH="614693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543" y="1266617"/>
                        <a:ext cx="8256587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71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5566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870062"/>
              </p:ext>
            </p:extLst>
          </p:nvPr>
        </p:nvGraphicFramePr>
        <p:xfrm>
          <a:off x="477837" y="1418571"/>
          <a:ext cx="8188325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1504" progId="Word.Document.12">
                  <p:embed/>
                </p:oleObj>
              </mc:Choice>
              <mc:Fallback>
                <p:oleObj name="Document" r:id="rId2" imgW="8153322" imgH="529150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问题的分析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01838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044520"/>
              </p:ext>
            </p:extLst>
          </p:nvPr>
        </p:nvGraphicFramePr>
        <p:xfrm>
          <a:off x="641350" y="3583361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583361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0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3.1.2  </a:t>
            </a:r>
            <a:r>
              <a:rPr lang="zh-CN" altLang="zh-CN" sz="4200" b="1">
                <a:solidFill>
                  <a:srgbClr val="319095"/>
                </a:solidFill>
              </a:rPr>
              <a:t>无约束非线性规划的求解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69333"/>
              </p:ext>
            </p:extLst>
          </p:nvPr>
        </p:nvGraphicFramePr>
        <p:xfrm>
          <a:off x="384870" y="1456298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56298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71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219185"/>
              </p:ext>
            </p:extLst>
          </p:nvPr>
        </p:nvGraphicFramePr>
        <p:xfrm>
          <a:off x="477837" y="1418571"/>
          <a:ext cx="8188325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4386" progId="Word.Document.12">
                  <p:embed/>
                </p:oleObj>
              </mc:Choice>
              <mc:Fallback>
                <p:oleObj name="Document" r:id="rId2" imgW="8153322" imgH="529438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98584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610036"/>
              </p:ext>
            </p:extLst>
          </p:nvPr>
        </p:nvGraphicFramePr>
        <p:xfrm>
          <a:off x="531813" y="3790202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90202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82078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9843" progId="Word.Document.12">
                  <p:embed/>
                </p:oleObj>
              </mc:Choice>
              <mc:Fallback>
                <p:oleObj name="Document" r:id="rId2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0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57409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469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2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993067"/>
              </p:ext>
            </p:extLst>
          </p:nvPr>
        </p:nvGraphicFramePr>
        <p:xfrm>
          <a:off x="531813" y="603157"/>
          <a:ext cx="7861300" cy="60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79924" progId="Word.Document.12">
                  <p:embed/>
                </p:oleObj>
              </mc:Choice>
              <mc:Fallback>
                <p:oleObj name="Document" r:id="rId2" imgW="8129635" imgH="6279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03157"/>
                        <a:ext cx="7861300" cy="605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6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55950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3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31380"/>
              </p:ext>
            </p:extLst>
          </p:nvPr>
        </p:nvGraphicFramePr>
        <p:xfrm>
          <a:off x="556745" y="535922"/>
          <a:ext cx="7861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44263" progId="Word.Document.12">
                  <p:embed/>
                </p:oleObj>
              </mc:Choice>
              <mc:Fallback>
                <p:oleObj name="Document" r:id="rId2" imgW="8129635" imgH="62442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535922"/>
                        <a:ext cx="7861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5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16753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427081"/>
              </p:ext>
            </p:extLst>
          </p:nvPr>
        </p:nvGraphicFramePr>
        <p:xfrm>
          <a:off x="531813" y="2749644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749644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0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00995" y="640769"/>
            <a:ext cx="811440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a = load('data3_8.txt');</a:t>
            </a:r>
            <a:endParaRPr lang="zh-CN" altLang="zh-CN" sz="2600"/>
          </a:p>
          <a:p>
            <a:r>
              <a:rPr lang="en-US" altLang="zh-CN" sz="2600" b="1"/>
              <a:t>mu = mean(a), F = cov(a)</a:t>
            </a:r>
            <a:endParaRPr lang="zh-CN" altLang="zh-CN" sz="2600"/>
          </a:p>
          <a:p>
            <a:r>
              <a:rPr lang="en-US" altLang="zh-CN" sz="2600" b="1"/>
              <a:t>x = optimvar('x',3,'LowerBound',0);</a:t>
            </a:r>
            <a:endParaRPr lang="zh-CN" altLang="zh-CN" sz="2600"/>
          </a:p>
          <a:p>
            <a:r>
              <a:rPr lang="en-US" altLang="zh-CN" sz="2600" b="1"/>
              <a:t>x0.x = rand(3,1); prob1 = optimproblem;</a:t>
            </a:r>
            <a:endParaRPr lang="zh-CN" altLang="zh-CN" sz="2600"/>
          </a:p>
          <a:p>
            <a:r>
              <a:rPr lang="en-US" altLang="zh-CN" sz="2600" b="1"/>
              <a:t>prob1.Objective = x'*F*x;</a:t>
            </a:r>
            <a:endParaRPr lang="zh-CN" altLang="zh-CN" sz="2600"/>
          </a:p>
          <a:p>
            <a:r>
              <a:rPr lang="en-US" altLang="zh-CN" sz="2600" b="1"/>
              <a:t>prob1.Constraints.con1= sum(x)==1;</a:t>
            </a:r>
            <a:endParaRPr lang="zh-CN" altLang="zh-CN" sz="2600"/>
          </a:p>
          <a:p>
            <a:r>
              <a:rPr lang="en-US" altLang="zh-CN" sz="2600" b="1"/>
              <a:t>prob1.Constraints.con2 = mu*x&gt;=0.15;</a:t>
            </a:r>
            <a:endParaRPr lang="zh-CN" altLang="zh-CN" sz="2600"/>
          </a:p>
          <a:p>
            <a:r>
              <a:rPr lang="en-US" altLang="zh-CN" sz="2600" b="1"/>
              <a:t>[sol1,fval1,flag1,out1] = solve(prob1, x0)</a:t>
            </a:r>
            <a:endParaRPr lang="zh-CN" altLang="zh-CN" sz="2600"/>
          </a:p>
          <a:p>
            <a:r>
              <a:rPr lang="en-US" altLang="zh-CN" sz="2600" b="1"/>
              <a:t>sol1.x  %</a:t>
            </a:r>
            <a:r>
              <a:rPr lang="zh-CN" altLang="zh-CN" sz="2600" b="1"/>
              <a:t>显示最优解</a:t>
            </a:r>
            <a:endParaRPr lang="zh-CN" altLang="zh-CN" sz="2600"/>
          </a:p>
          <a:p>
            <a:r>
              <a:rPr lang="en-US" altLang="zh-CN" sz="2600" b="1"/>
              <a:t> prob2 = optimproblem('ObjectiveSense','max');</a:t>
            </a:r>
            <a:endParaRPr lang="zh-CN" altLang="zh-CN" sz="2600"/>
          </a:p>
          <a:p>
            <a:r>
              <a:rPr lang="en-US" altLang="zh-CN" sz="2600" b="1"/>
              <a:t>prob2.Objective = mu*x;</a:t>
            </a:r>
            <a:endParaRPr lang="zh-CN" altLang="zh-CN" sz="2600"/>
          </a:p>
          <a:p>
            <a:r>
              <a:rPr lang="en-US" altLang="zh-CN" sz="2600" b="1"/>
              <a:t>prob2.Constraints.con1 = sum(x)==1;</a:t>
            </a:r>
            <a:endParaRPr lang="zh-CN" altLang="zh-CN" sz="2600"/>
          </a:p>
          <a:p>
            <a:r>
              <a:rPr lang="en-US" altLang="zh-CN" sz="2600" b="1"/>
              <a:t>prob2.Constraints.con2 = x'*F*x&lt;=0.09;</a:t>
            </a:r>
            <a:endParaRPr lang="zh-CN" altLang="zh-CN" sz="2600"/>
          </a:p>
          <a:p>
            <a:r>
              <a:rPr lang="en-US" altLang="zh-CN" sz="2600" b="1"/>
              <a:t>[sol2,fval2,flag2,out2]= solve(prob2, x0)</a:t>
            </a:r>
            <a:endParaRPr lang="zh-CN" altLang="zh-CN" sz="2600"/>
          </a:p>
          <a:p>
            <a:r>
              <a:rPr lang="en-US" altLang="zh-CN" sz="2600" b="1"/>
              <a:t>sol2.x  %</a:t>
            </a:r>
            <a:r>
              <a:rPr lang="zh-CN" altLang="zh-CN" sz="2600" b="1"/>
              <a:t>显示最优解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29374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3365</TotalTime>
  <Words>2586</Words>
  <Application>Microsoft Office PowerPoint</Application>
  <PresentationFormat>全屏显示(4:3)</PresentationFormat>
  <Paragraphs>235</Paragraphs>
  <Slides>125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3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197</cp:revision>
  <dcterms:created xsi:type="dcterms:W3CDTF">2020-06-24T23:10:14Z</dcterms:created>
  <dcterms:modified xsi:type="dcterms:W3CDTF">2021-02-24T09:21:31Z</dcterms:modified>
</cp:coreProperties>
</file>